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292" r:id="rId4"/>
    <p:sldId id="293" r:id="rId5"/>
    <p:sldId id="294" r:id="rId6"/>
    <p:sldId id="295" r:id="rId7"/>
    <p:sldId id="322" r:id="rId8"/>
    <p:sldId id="321" r:id="rId9"/>
    <p:sldId id="296" r:id="rId10"/>
    <p:sldId id="297" r:id="rId11"/>
    <p:sldId id="298" r:id="rId12"/>
    <p:sldId id="301" r:id="rId13"/>
    <p:sldId id="330" r:id="rId14"/>
    <p:sldId id="299" r:id="rId15"/>
    <p:sldId id="300" r:id="rId16"/>
    <p:sldId id="325" r:id="rId17"/>
    <p:sldId id="302" r:id="rId18"/>
    <p:sldId id="304" r:id="rId19"/>
    <p:sldId id="306" r:id="rId20"/>
    <p:sldId id="307" r:id="rId21"/>
    <p:sldId id="309" r:id="rId22"/>
    <p:sldId id="311" r:id="rId23"/>
    <p:sldId id="331" r:id="rId24"/>
    <p:sldId id="313" r:id="rId25"/>
    <p:sldId id="323" r:id="rId26"/>
    <p:sldId id="276" r:id="rId27"/>
    <p:sldId id="277" r:id="rId28"/>
    <p:sldId id="278" r:id="rId29"/>
    <p:sldId id="319" r:id="rId30"/>
    <p:sldId id="279" r:id="rId31"/>
    <p:sldId id="280" r:id="rId32"/>
    <p:sldId id="281" r:id="rId33"/>
    <p:sldId id="289" r:id="rId34"/>
    <p:sldId id="290" r:id="rId35"/>
    <p:sldId id="282" r:id="rId36"/>
    <p:sldId id="283" r:id="rId37"/>
    <p:sldId id="284" r:id="rId38"/>
    <p:sldId id="285" r:id="rId39"/>
    <p:sldId id="327" r:id="rId40"/>
    <p:sldId id="328" r:id="rId41"/>
    <p:sldId id="286" r:id="rId42"/>
    <p:sldId id="287" r:id="rId43"/>
    <p:sldId id="288" r:id="rId44"/>
    <p:sldId id="259" r:id="rId45"/>
    <p:sldId id="318" r:id="rId46"/>
    <p:sldId id="324" r:id="rId47"/>
    <p:sldId id="317" r:id="rId4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00"/>
    <a:srgbClr val="CC0066"/>
    <a:srgbClr val="33CCFF"/>
    <a:srgbClr val="CC00CC"/>
    <a:srgbClr val="FF66FF"/>
    <a:srgbClr val="FFCCFF"/>
    <a:srgbClr val="FF99FF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585;&#3619;&#3634;&#3615;6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585;&#3619;&#3634;&#3615;6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585;&#3619;&#3634;&#3615;6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585;&#3619;&#3634;&#3615;6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3\&#3648;&#3629;&#3585;&#3626;&#3634;&#3619;&#3611;&#3619;&#3632;&#3585;&#3629;&#3610;&#3585;&#3634;&#3619;&#3594;&#3637;&#3657;&#3649;&#3592;&#3657;&#3591;\2563\&#3612;&#3621;&#3585;&#3634;&#3619;&#3651;&#3594;&#3657;&#3592;&#3656;&#3634;&#3618;%20&#3591;&#3610;&#3611;&#3619;&#3632;&#3617;&#3634;&#3603;%206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77345196328134"/>
          <c:y val="0.11821120779209988"/>
          <c:w val="0.81209512546373352"/>
          <c:h val="0.696921578354157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6.5932445719945965E-3"/>
                  <c:y val="-7.27901525813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45-4451-9299-46CA52FA6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Sheet1!$C$7:$F$7</c:f>
              <c:strCache>
                <c:ptCount val="4"/>
                <c:pt idx="0">
                  <c:v>เงินแผ่นดิน</c:v>
                </c:pt>
                <c:pt idx="1">
                  <c:v>อุดหนุนจากรัฐบาล</c:v>
                </c:pt>
                <c:pt idx="2">
                  <c:v>เงินรายได้</c:v>
                </c:pt>
                <c:pt idx="3">
                  <c:v>งบประมาณรวม</c:v>
                </c:pt>
              </c:strCache>
            </c:strRef>
          </c:cat>
          <c:val>
            <c:numRef>
              <c:f>Sheet1!$C$8:$F$8</c:f>
              <c:numCache>
                <c:formatCode>_(* #,##0.00_);_(* \(#,##0.00\);_(* "-"??_);_(@_)</c:formatCode>
                <c:ptCount val="4"/>
                <c:pt idx="0">
                  <c:v>21481300</c:v>
                </c:pt>
                <c:pt idx="1">
                  <c:v>1379856800</c:v>
                </c:pt>
                <c:pt idx="2">
                  <c:v>529778450</c:v>
                </c:pt>
                <c:pt idx="3">
                  <c:v>1931116550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5-4451-9299-46CA52FA6A14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-7.2790152581342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45-4451-9299-46CA52FA6A14}"/>
                </c:ext>
              </c:extLst>
            </c:dLbl>
            <c:dLbl>
              <c:idx val="1"/>
              <c:layout>
                <c:manualLayout>
                  <c:x val="2.80212894309769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45-4451-9299-46CA52FA6A14}"/>
                </c:ext>
              </c:extLst>
            </c:dLbl>
            <c:dLbl>
              <c:idx val="2"/>
              <c:layout>
                <c:manualLayout>
                  <c:x val="1.813142257298514E-2"/>
                  <c:y val="3.6395076290671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45-4451-9299-46CA52FA6A14}"/>
                </c:ext>
              </c:extLst>
            </c:dLbl>
            <c:dLbl>
              <c:idx val="3"/>
              <c:layout>
                <c:manualLayout>
                  <c:x val="3.62628451459702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45-4451-9299-46CA52FA6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Sheet1!$C$7:$F$7</c:f>
              <c:strCache>
                <c:ptCount val="4"/>
                <c:pt idx="0">
                  <c:v>เงินแผ่นดิน</c:v>
                </c:pt>
                <c:pt idx="1">
                  <c:v>อุดหนุนจากรัฐบาล</c:v>
                </c:pt>
                <c:pt idx="2">
                  <c:v>เงินรายได้</c:v>
                </c:pt>
                <c:pt idx="3">
                  <c:v>งบประมาณรวม</c:v>
                </c:pt>
              </c:strCache>
            </c:strRef>
          </c:cat>
          <c:val>
            <c:numRef>
              <c:f>Sheet1!$C$9:$F$9</c:f>
              <c:numCache>
                <c:formatCode>_(* #,##0.00_);_(* \(#,##0.00\);_(* "-"??_);_(@_)</c:formatCode>
                <c:ptCount val="4"/>
                <c:pt idx="0">
                  <c:v>17149140</c:v>
                </c:pt>
                <c:pt idx="1">
                  <c:v>1003107531.63</c:v>
                </c:pt>
                <c:pt idx="2">
                  <c:v>310764059.94</c:v>
                </c:pt>
                <c:pt idx="3">
                  <c:v>1331020731.5699999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5-4451-9299-46CA52FA6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433824"/>
        <c:axId val="226435784"/>
        <c:axId val="0"/>
      </c:bar3DChart>
      <c:catAx>
        <c:axId val="22643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6435784"/>
        <c:crosses val="autoZero"/>
        <c:auto val="1"/>
        <c:lblAlgn val="ctr"/>
        <c:lblOffset val="100"/>
        <c:noMultiLvlLbl val="0"/>
      </c:catAx>
      <c:valAx>
        <c:axId val="226435784"/>
        <c:scaling>
          <c:orientation val="minMax"/>
          <c:max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6433824"/>
        <c:crosses val="autoZero"/>
        <c:crossBetween val="between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7.8385631087719218E-3"/>
                <c:y val="2.8923195785736742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ล้า</a:t>
                  </a:r>
                  <a:r>
                    <a:rPr lang="th-TH" sz="1600" dirty="0" smtClean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นบาท</a:t>
                  </a:r>
                  <a:endPara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27318771434527"/>
          <c:y val="0.91598956063118819"/>
          <c:w val="0.43827723710864941"/>
          <c:h val="8.4010439368811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/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622277478473"/>
          <c:y val="5.1762557077625573E-2"/>
          <c:w val="0.83098377615078822"/>
          <c:h val="0.56282083917592496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(2)'!$B$115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triangle"/>
            <c:size val="10"/>
          </c:marker>
          <c:dLbls>
            <c:dLbl>
              <c:idx val="0"/>
              <c:layout>
                <c:manualLayout>
                  <c:x val="-1.7153996101364522E-2"/>
                  <c:y val="-2.557077625570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6C-4605-9996-C7E117355EE2}"/>
                </c:ext>
              </c:extLst>
            </c:dLbl>
            <c:dLbl>
              <c:idx val="1"/>
              <c:layout>
                <c:manualLayout>
                  <c:x val="-5.7699805068226147E-2"/>
                  <c:y val="-2.807130117219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6C-4605-9996-C7E117355EE2}"/>
                </c:ext>
              </c:extLst>
            </c:dLbl>
            <c:dLbl>
              <c:idx val="2"/>
              <c:layout>
                <c:manualLayout>
                  <c:x val="-4.2105263157894791E-2"/>
                  <c:y val="-4.693897711691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023330417031205E-2"/>
                      <c:h val="9.86344962572789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B6C-4605-9996-C7E117355EE2}"/>
                </c:ext>
              </c:extLst>
            </c:dLbl>
            <c:dLbl>
              <c:idx val="3"/>
              <c:layout>
                <c:manualLayout>
                  <c:x val="-2.1832358674463995E-2"/>
                  <c:y val="-1.7851662972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6C-4605-9996-C7E117355EE2}"/>
                </c:ext>
              </c:extLst>
            </c:dLbl>
            <c:dLbl>
              <c:idx val="4"/>
              <c:layout>
                <c:manualLayout>
                  <c:x val="-2.8070175438596492E-2"/>
                  <c:y val="-2.626651254911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6C-4605-9996-C7E117355EE2}"/>
                </c:ext>
              </c:extLst>
            </c:dLbl>
            <c:dLbl>
              <c:idx val="5"/>
              <c:layout>
                <c:manualLayout>
                  <c:x val="-2.9629629629629745E-2"/>
                  <c:y val="-3.283314068638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6C-4605-9996-C7E117355EE2}"/>
                </c:ext>
              </c:extLst>
            </c:dLbl>
            <c:dLbl>
              <c:idx val="6"/>
              <c:layout>
                <c:manualLayout>
                  <c:x val="-2.3391812865497075E-2"/>
                  <c:y val="-3.283314068638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6C-4605-9996-C7E117355EE2}"/>
                </c:ext>
              </c:extLst>
            </c:dLbl>
            <c:dLbl>
              <c:idx val="7"/>
              <c:layout>
                <c:manualLayout>
                  <c:x val="-1.8713450292397776E-2"/>
                  <c:y val="-3.283314068638844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6C-4605-9996-C7E117355EE2}"/>
                </c:ext>
              </c:extLst>
            </c:dLbl>
            <c:dLbl>
              <c:idx val="8"/>
              <c:layout>
                <c:manualLayout>
                  <c:x val="-2.3391812865497304E-2"/>
                  <c:y val="-3.283314068638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B6C-4605-9996-C7E117355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(2)'!$C$114:$K$114</c:f>
              <c:strCache>
                <c:ptCount val="9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ฝ่ายการคลังฯ</c:v>
                </c:pt>
                <c:pt idx="3">
                  <c:v>ฝ่ายบริหารกลางฯ</c:v>
                </c:pt>
                <c:pt idx="4">
                  <c:v>ฝ่ายวิชาการ</c:v>
                </c:pt>
                <c:pt idx="5">
                  <c:v>ฝ่ายตรวจสอบภายใน</c:v>
                </c:pt>
                <c:pt idx="6">
                  <c:v>ฝ่ายประกันคุณภาพฯ</c:v>
                </c:pt>
                <c:pt idx="7">
                  <c:v>ฝ่ายนิติการ</c:v>
                </c:pt>
                <c:pt idx="8">
                  <c:v>งานวิเทศสัมพันธ์</c:v>
                </c:pt>
              </c:strCache>
            </c:strRef>
          </c:cat>
          <c:val>
            <c:numRef>
              <c:f>'Sheet1 (2)'!$C$115:$K$115</c:f>
              <c:numCache>
                <c:formatCode>_(* #,##0.00_);_(* \(#,##0.00\);_(* "-"??_);_(@_)</c:formatCode>
                <c:ptCount val="9"/>
                <c:pt idx="0">
                  <c:v>8097200</c:v>
                </c:pt>
                <c:pt idx="1">
                  <c:v>10749400</c:v>
                </c:pt>
                <c:pt idx="2">
                  <c:v>686022347</c:v>
                </c:pt>
                <c:pt idx="3">
                  <c:v>24418400</c:v>
                </c:pt>
                <c:pt idx="4">
                  <c:v>13097300</c:v>
                </c:pt>
                <c:pt idx="5">
                  <c:v>1261800</c:v>
                </c:pt>
                <c:pt idx="6">
                  <c:v>1807500</c:v>
                </c:pt>
                <c:pt idx="7" formatCode="General">
                  <c:v>1164300</c:v>
                </c:pt>
                <c:pt idx="8">
                  <c:v>2062606.19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6C-4605-9996-C7E117355EE2}"/>
            </c:ext>
          </c:extLst>
        </c:ser>
        <c:ser>
          <c:idx val="1"/>
          <c:order val="1"/>
          <c:tx>
            <c:strRef>
              <c:f>'Sheet1 (2)'!$B$116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9.3567251461988583E-3"/>
                  <c:y val="2.4056868033783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6C-4605-9996-C7E117355EE2}"/>
                </c:ext>
              </c:extLst>
            </c:dLbl>
            <c:dLbl>
              <c:idx val="1"/>
              <c:layout>
                <c:manualLayout>
                  <c:x val="-2.3391812865497134E-2"/>
                  <c:y val="2.474429575886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6C-4605-9996-C7E117355EE2}"/>
                </c:ext>
              </c:extLst>
            </c:dLbl>
            <c:dLbl>
              <c:idx val="2"/>
              <c:layout>
                <c:manualLayout>
                  <c:x val="-6.2378167641326107E-3"/>
                  <c:y val="1.0308651000320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6C-4605-9996-C7E117355EE2}"/>
                </c:ext>
              </c:extLst>
            </c:dLbl>
            <c:dLbl>
              <c:idx val="3"/>
              <c:layout>
                <c:manualLayout>
                  <c:x val="-2.3391812865497134E-2"/>
                  <c:y val="3.2789449341695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6C-4605-9996-C7E117355EE2}"/>
                </c:ext>
              </c:extLst>
            </c:dLbl>
            <c:dLbl>
              <c:idx val="4"/>
              <c:layout>
                <c:manualLayout>
                  <c:x val="-6.2378167641325534E-3"/>
                  <c:y val="2.6266512549110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6C-4605-9996-C7E117355EE2}"/>
                </c:ext>
              </c:extLst>
            </c:dLbl>
            <c:dLbl>
              <c:idx val="5"/>
              <c:layout>
                <c:manualLayout>
                  <c:x val="-1.8675139291799165E-2"/>
                  <c:y val="1.969988441183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6C-4605-9996-C7E117355EE2}"/>
                </c:ext>
              </c:extLst>
            </c:dLbl>
            <c:dLbl>
              <c:idx val="6"/>
              <c:layout>
                <c:manualLayout>
                  <c:x val="-1.5594541910331383E-2"/>
                  <c:y val="3.939976882366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6C-4605-9996-C7E117355EE2}"/>
                </c:ext>
              </c:extLst>
            </c:dLbl>
            <c:dLbl>
              <c:idx val="7"/>
              <c:layout>
                <c:manualLayout>
                  <c:x val="-1.0916179337232082E-2"/>
                  <c:y val="3.93997688236661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6C-4605-9996-C7E117355EE2}"/>
                </c:ext>
              </c:extLst>
            </c:dLbl>
            <c:dLbl>
              <c:idx val="8"/>
              <c:layout>
                <c:manualLayout>
                  <c:x val="-9.3567251461990596E-3"/>
                  <c:y val="2.2983198480471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6C-4605-9996-C7E117355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(2)'!$C$114:$K$114</c:f>
              <c:strCache>
                <c:ptCount val="9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ฝ่ายการคลังฯ</c:v>
                </c:pt>
                <c:pt idx="3">
                  <c:v>ฝ่ายบริหารกลางฯ</c:v>
                </c:pt>
                <c:pt idx="4">
                  <c:v>ฝ่ายวิชาการ</c:v>
                </c:pt>
                <c:pt idx="5">
                  <c:v>ฝ่ายตรวจสอบภายใน</c:v>
                </c:pt>
                <c:pt idx="6">
                  <c:v>ฝ่ายประกันคุณภาพฯ</c:v>
                </c:pt>
                <c:pt idx="7">
                  <c:v>ฝ่ายนิติการ</c:v>
                </c:pt>
                <c:pt idx="8">
                  <c:v>งานวิเทศสัมพันธ์</c:v>
                </c:pt>
              </c:strCache>
            </c:strRef>
          </c:cat>
          <c:val>
            <c:numRef>
              <c:f>'Sheet1 (2)'!$C$116:$K$116</c:f>
              <c:numCache>
                <c:formatCode>_(* #,##0.00_);_(* \(#,##0.00\);_(* "-"??_);_(@_)</c:formatCode>
                <c:ptCount val="9"/>
                <c:pt idx="0">
                  <c:v>5448470.5700000003</c:v>
                </c:pt>
                <c:pt idx="1">
                  <c:v>5937827.9000000004</c:v>
                </c:pt>
                <c:pt idx="2">
                  <c:v>679128161.70000005</c:v>
                </c:pt>
                <c:pt idx="3">
                  <c:v>21474214.52</c:v>
                </c:pt>
                <c:pt idx="4">
                  <c:v>9302930.5399999991</c:v>
                </c:pt>
                <c:pt idx="5">
                  <c:v>1205825.6000000001</c:v>
                </c:pt>
                <c:pt idx="6">
                  <c:v>1782640</c:v>
                </c:pt>
                <c:pt idx="7" formatCode="General">
                  <c:v>1030418.82</c:v>
                </c:pt>
                <c:pt idx="8">
                  <c:v>1354562.9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B6C-4605-9996-C7E117355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989648"/>
        <c:axId val="229990040"/>
      </c:lineChart>
      <c:catAx>
        <c:axId val="2299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90040"/>
        <c:crosses val="autoZero"/>
        <c:auto val="1"/>
        <c:lblAlgn val="ctr"/>
        <c:lblOffset val="100"/>
        <c:noMultiLvlLbl val="0"/>
      </c:catAx>
      <c:valAx>
        <c:axId val="2299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89648"/>
        <c:crosses val="autoZero"/>
        <c:crossBetween val="between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1.1546100597074485E-3"/>
                <c:y val="0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 b="1">
                      <a:solidFill>
                        <a:schemeClr val="tx2"/>
                      </a:solidFill>
                    </a:rPr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082568187748465"/>
          <c:y val="7.1574299787868959E-2"/>
          <c:w val="0.38917431812251541"/>
          <c:h val="8.8243051810304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8368216407086"/>
          <c:y val="0.14236646981854437"/>
          <c:w val="0.85638289243114796"/>
          <c:h val="0.75995624571630327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(2)'!$B$145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triangle"/>
            <c:size val="10"/>
          </c:marker>
          <c:dLbls>
            <c:dLbl>
              <c:idx val="0"/>
              <c:layout>
                <c:manualLayout>
                  <c:x val="-1.7153996101364522E-2"/>
                  <c:y val="-2.557077625570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4-4DD5-8DE7-2744721DFFEC}"/>
                </c:ext>
              </c:extLst>
            </c:dLbl>
            <c:dLbl>
              <c:idx val="1"/>
              <c:layout>
                <c:manualLayout>
                  <c:x val="-2.8400385257486883E-2"/>
                  <c:y val="-4.517629791682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4-4DD5-8DE7-2744721DFFEC}"/>
                </c:ext>
              </c:extLst>
            </c:dLbl>
            <c:dLbl>
              <c:idx val="2"/>
              <c:layout>
                <c:manualLayout>
                  <c:x val="-4.3842506659518589E-2"/>
                  <c:y val="-3.1234743116661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95118541053157E-2"/>
                      <c:h val="0.11827309042321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34-4DD5-8DE7-2744721DFFEC}"/>
                </c:ext>
              </c:extLst>
            </c:dLbl>
            <c:dLbl>
              <c:idx val="3"/>
              <c:layout>
                <c:manualLayout>
                  <c:x val="-2.5205338796222717E-2"/>
                  <c:y val="-4.152336907984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4-4DD5-8DE7-2744721DF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(2)'!$C$144:$F$144</c:f>
              <c:strCache>
                <c:ptCount val="4"/>
                <c:pt idx="0">
                  <c:v>ฝ่ายบริหารวิทยาเขตสงขลา</c:v>
                </c:pt>
                <c:pt idx="1">
                  <c:v>ฝ่ายบริหารวิทยาเขตพัทลุง</c:v>
                </c:pt>
                <c:pt idx="2">
                  <c:v>ฝ่ายกิจการนิสิตวิทยาเขตสงขลา</c:v>
                </c:pt>
                <c:pt idx="3">
                  <c:v>ฝ่ายกิจการนิสิตวิทยาเขตพัทลุง</c:v>
                </c:pt>
              </c:strCache>
            </c:strRef>
          </c:cat>
          <c:val>
            <c:numRef>
              <c:f>'Sheet1 (2)'!$C$145:$F$145</c:f>
              <c:numCache>
                <c:formatCode>_(* #,##0.00_);_(* \(#,##0.00\);_(* "-"??_);_(@_)</c:formatCode>
                <c:ptCount val="4"/>
                <c:pt idx="0">
                  <c:v>496768776</c:v>
                </c:pt>
                <c:pt idx="1">
                  <c:v>9663500</c:v>
                </c:pt>
                <c:pt idx="2">
                  <c:v>168325800</c:v>
                </c:pt>
                <c:pt idx="3">
                  <c:v>12430016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34-4DD5-8DE7-2744721DFFEC}"/>
            </c:ext>
          </c:extLst>
        </c:ser>
        <c:ser>
          <c:idx val="1"/>
          <c:order val="1"/>
          <c:tx>
            <c:strRef>
              <c:f>'Sheet1 (2)'!$B$146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8789663538633445E-2"/>
                  <c:y val="-2.922370762169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34-4DD5-8DE7-2744721DFFEC}"/>
                </c:ext>
              </c:extLst>
            </c:dLbl>
            <c:dLbl>
              <c:idx val="1"/>
              <c:layout>
                <c:manualLayout>
                  <c:x val="-2.0120444129303413E-2"/>
                  <c:y val="2.636749444417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4-4DD5-8DE7-2744721DFFEC}"/>
                </c:ext>
              </c:extLst>
            </c:dLbl>
            <c:dLbl>
              <c:idx val="2"/>
              <c:layout>
                <c:manualLayout>
                  <c:x val="-2.4951262531912401E-2"/>
                  <c:y val="6.194526560650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34-4DD5-8DE7-2744721DFFEC}"/>
                </c:ext>
              </c:extLst>
            </c:dLbl>
            <c:dLbl>
              <c:idx val="3"/>
              <c:layout>
                <c:manualLayout>
                  <c:x val="-1.7001520713829512E-2"/>
                  <c:y val="3.0428611978427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34-4DD5-8DE7-2744721DFFEC}"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34-4DD5-8DE7-2744721DF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(2)'!$C$144:$F$144</c:f>
              <c:strCache>
                <c:ptCount val="4"/>
                <c:pt idx="0">
                  <c:v>ฝ่ายบริหารวิทยาเขตสงขลา</c:v>
                </c:pt>
                <c:pt idx="1">
                  <c:v>ฝ่ายบริหารวิทยาเขตพัทลุง</c:v>
                </c:pt>
                <c:pt idx="2">
                  <c:v>ฝ่ายกิจการนิสิตวิทยาเขตสงขลา</c:v>
                </c:pt>
                <c:pt idx="3">
                  <c:v>ฝ่ายกิจการนิสิตวิทยาเขตพัทลุง</c:v>
                </c:pt>
              </c:strCache>
            </c:strRef>
          </c:cat>
          <c:val>
            <c:numRef>
              <c:f>'Sheet1 (2)'!$C$146:$F$146</c:f>
              <c:numCache>
                <c:formatCode>_(* #,##0.00_);_(* \(#,##0.00\);_(* "-"??_);_(@_)</c:formatCode>
                <c:ptCount val="4"/>
                <c:pt idx="0">
                  <c:v>262687621.66999999</c:v>
                </c:pt>
                <c:pt idx="1">
                  <c:v>6556707.2999999998</c:v>
                </c:pt>
                <c:pt idx="2">
                  <c:v>81652893.060000002</c:v>
                </c:pt>
                <c:pt idx="3">
                  <c:v>8880373.5600000005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934-4DD5-8DE7-2744721DF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989648"/>
        <c:axId val="229990040"/>
      </c:lineChart>
      <c:catAx>
        <c:axId val="2299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90040"/>
        <c:crosses val="autoZero"/>
        <c:auto val="1"/>
        <c:lblAlgn val="ctr"/>
        <c:lblOffset val="100"/>
        <c:noMultiLvlLbl val="0"/>
      </c:catAx>
      <c:valAx>
        <c:axId val="2299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896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342163107477505E-2"/>
                <c:y val="7.644537983841378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>
                      <a:solidFill>
                        <a:schemeClr val="tx2"/>
                      </a:solidFill>
                    </a:rPr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68713153638019"/>
          <c:y val="4.6177107924925409E-2"/>
          <c:w val="0.38917431812251541"/>
          <c:h val="8.8243051810304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7729112864385"/>
          <c:y val="0.12229782964184054"/>
          <c:w val="0.86166879862339807"/>
          <c:h val="0.45580007410579149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(2)'!$B$175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triangle"/>
            <c:size val="10"/>
          </c:marker>
          <c:dLbls>
            <c:dLbl>
              <c:idx val="0"/>
              <c:layout>
                <c:manualLayout>
                  <c:x val="-2.7382355221959361E-2"/>
                  <c:y val="-3.228838525278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4D-4A33-9187-059A2037586D}"/>
                </c:ext>
              </c:extLst>
            </c:dLbl>
            <c:dLbl>
              <c:idx val="1"/>
              <c:layout>
                <c:manualLayout>
                  <c:x val="-2.3870321804659405E-2"/>
                  <c:y val="-2.569397481831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4D-4A33-9187-059A2037586D}"/>
                </c:ext>
              </c:extLst>
            </c:dLbl>
            <c:dLbl>
              <c:idx val="2"/>
              <c:layout>
                <c:manualLayout>
                  <c:x val="-3.05567617084464E-2"/>
                  <c:y val="-4.7355637184180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664529187327536E-2"/>
                      <c:h val="0.1117135549330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04D-4A33-9187-059A2037586D}"/>
                </c:ext>
              </c:extLst>
            </c:dLbl>
            <c:dLbl>
              <c:idx val="3"/>
              <c:layout>
                <c:manualLayout>
                  <c:x val="-2.6890958179361931E-2"/>
                  <c:y val="-4.219401805991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4D-4A33-9187-059A2037586D}"/>
                </c:ext>
              </c:extLst>
            </c:dLbl>
            <c:dLbl>
              <c:idx val="4"/>
              <c:layout>
                <c:manualLayout>
                  <c:x val="-2.4840229804916233E-2"/>
                  <c:y val="-3.022945025509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4D-4A33-9187-059A2037586D}"/>
                </c:ext>
              </c:extLst>
            </c:dLbl>
            <c:dLbl>
              <c:idx val="5"/>
              <c:layout>
                <c:manualLayout>
                  <c:x val="-1.8995469850818254E-2"/>
                  <c:y val="-2.351179464285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4D-4A33-9187-059A2037586D}"/>
                </c:ext>
              </c:extLst>
            </c:dLbl>
            <c:dLbl>
              <c:idx val="6"/>
              <c:layout>
                <c:manualLayout>
                  <c:x val="-3.5068559724587653E-2"/>
                  <c:y val="-3.6947105867343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4D-4A33-9187-059A2037586D}"/>
                </c:ext>
              </c:extLst>
            </c:dLbl>
            <c:dLbl>
              <c:idx val="7"/>
              <c:layout>
                <c:manualLayout>
                  <c:x val="-3.2146179747538695E-2"/>
                  <c:y val="-3.022945025509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4D-4A33-9187-059A2037586D}"/>
                </c:ext>
              </c:extLst>
            </c:dLbl>
            <c:dLbl>
              <c:idx val="8"/>
              <c:layout>
                <c:manualLayout>
                  <c:x val="-2.1917849827867219E-2"/>
                  <c:y val="-4.366476147958744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4D-4A33-9187-059A2037586D}"/>
                </c:ext>
              </c:extLst>
            </c:dLbl>
            <c:dLbl>
              <c:idx val="9"/>
              <c:layout>
                <c:manualLayout>
                  <c:x val="-5.2602839586881431E-2"/>
                  <c:y val="-2.3511794642854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4D-4A33-9187-059A2037586D}"/>
                </c:ext>
              </c:extLst>
            </c:dLbl>
            <c:dLbl>
              <c:idx val="10"/>
              <c:layout>
                <c:manualLayout>
                  <c:x val="-3.2146179747538584E-2"/>
                  <c:y val="-2.3511794642854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04D-4A33-9187-059A2037586D}"/>
                </c:ext>
              </c:extLst>
            </c:dLbl>
            <c:dLbl>
              <c:idx val="11"/>
              <c:layout>
                <c:manualLayout>
                  <c:x val="-5.8447599540979245E-3"/>
                  <c:y val="-2.351179464285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04D-4A33-9187-059A20375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(2)'!$C$174:$N$174</c:f>
              <c:strCache>
                <c:ptCount val="12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คณะนิติศาสตร์</c:v>
                </c:pt>
                <c:pt idx="4">
                  <c:v>คณะศิลปกรรมศาสตร์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คณะอุตสาหกรรมเกษตร</c:v>
                </c:pt>
                <c:pt idx="9">
                  <c:v>คณะวิทยาการสุขภาพและการกีฬา</c:v>
                </c:pt>
                <c:pt idx="10">
                  <c:v>คณะพยาบาลศาสตร์</c:v>
                </c:pt>
                <c:pt idx="11">
                  <c:v>บัณฑิตวิทยาลัย</c:v>
                </c:pt>
              </c:strCache>
            </c:strRef>
          </c:cat>
          <c:val>
            <c:numRef>
              <c:f>'Sheet1 (2)'!$C$175:$N$175</c:f>
              <c:numCache>
                <c:formatCode>_(* #,##0.00_);_(* \(#,##0.00\);_(* "-"??_);_(@_)</c:formatCode>
                <c:ptCount val="12"/>
                <c:pt idx="0">
                  <c:v>24818039.899999999</c:v>
                </c:pt>
                <c:pt idx="1">
                  <c:v>27228433.359999999</c:v>
                </c:pt>
                <c:pt idx="2">
                  <c:v>21437363</c:v>
                </c:pt>
                <c:pt idx="3">
                  <c:v>13787200</c:v>
                </c:pt>
                <c:pt idx="4">
                  <c:v>9244900</c:v>
                </c:pt>
                <c:pt idx="5">
                  <c:v>20476985</c:v>
                </c:pt>
                <c:pt idx="6">
                  <c:v>5282443.5</c:v>
                </c:pt>
                <c:pt idx="7">
                  <c:v>41889283</c:v>
                </c:pt>
                <c:pt idx="8" formatCode="General">
                  <c:v>3474304.5</c:v>
                </c:pt>
                <c:pt idx="9">
                  <c:v>12980459.550000001</c:v>
                </c:pt>
                <c:pt idx="10">
                  <c:v>179620100</c:v>
                </c:pt>
                <c:pt idx="11">
                  <c:v>3282000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4D-4A33-9187-059A2037586D}"/>
            </c:ext>
          </c:extLst>
        </c:ser>
        <c:ser>
          <c:idx val="1"/>
          <c:order val="1"/>
          <c:tx>
            <c:strRef>
              <c:f>'Sheet1 (2)'!$B$176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1341082472554364E-2"/>
                  <c:y val="4.1311730692889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4D-4A33-9187-059A2037586D}"/>
                </c:ext>
              </c:extLst>
            </c:dLbl>
            <c:dLbl>
              <c:idx val="1"/>
              <c:layout>
                <c:manualLayout>
                  <c:x val="-3.2551976368761094E-2"/>
                  <c:y val="4.991747069158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4D-4A33-9187-059A2037586D}"/>
                </c:ext>
              </c:extLst>
            </c:dLbl>
            <c:dLbl>
              <c:idx val="2"/>
              <c:layout>
                <c:manualLayout>
                  <c:x val="-2.9334827198751523E-2"/>
                  <c:y val="4.072327464024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4D-4A33-9187-059A2037586D}"/>
                </c:ext>
              </c:extLst>
            </c:dLbl>
            <c:dLbl>
              <c:idx val="3"/>
              <c:layout>
                <c:manualLayout>
                  <c:x val="-1.9204753676733743E-2"/>
                  <c:y val="4.437619823537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4D-4A33-9187-059A2037586D}"/>
                </c:ext>
              </c:extLst>
            </c:dLbl>
            <c:dLbl>
              <c:idx val="4"/>
              <c:layout>
                <c:manualLayout>
                  <c:x val="-7.3059499426224592E-3"/>
                  <c:y val="2.015296683673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4D-4A33-9187-059A2037586D}"/>
                </c:ext>
              </c:extLst>
            </c:dLbl>
            <c:dLbl>
              <c:idx val="5"/>
              <c:layout>
                <c:manualLayout>
                  <c:x val="-1.8354732288133779E-2"/>
                  <c:y val="3.358827806122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4D-4A33-9187-059A2037586D}"/>
                </c:ext>
              </c:extLst>
            </c:dLbl>
            <c:dLbl>
              <c:idx val="6"/>
              <c:layout>
                <c:manualLayout>
                  <c:x val="-1.4611899885245882E-3"/>
                  <c:y val="3.358827806122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4D-4A33-9187-059A2037586D}"/>
                </c:ext>
              </c:extLst>
            </c:dLbl>
            <c:dLbl>
              <c:idx val="7"/>
              <c:layout>
                <c:manualLayout>
                  <c:x val="-3.360736973606307E-2"/>
                  <c:y val="4.0306065910780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2835440323275E-2"/>
                      <c:h val="0.114065792295906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04D-4A33-9187-059A2037586D}"/>
                </c:ext>
              </c:extLst>
            </c:dLbl>
            <c:dLbl>
              <c:idx val="8"/>
              <c:layout>
                <c:manualLayout>
                  <c:x val="-5.8447599540979245E-3"/>
                  <c:y val="3.0229450255099006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04D-4A33-9187-059A2037586D}"/>
                </c:ext>
              </c:extLst>
            </c:dLbl>
            <c:dLbl>
              <c:idx val="9"/>
              <c:layout>
                <c:manualLayout>
                  <c:x val="-1.0228329919671476E-2"/>
                  <c:y val="2.687062244897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4D-4A33-9187-059A2037586D}"/>
                </c:ext>
              </c:extLst>
            </c:dLbl>
            <c:dLbl>
              <c:idx val="10"/>
              <c:layout>
                <c:manualLayout>
                  <c:x val="-3.2146179747538584E-2"/>
                  <c:y val="6.045890051019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04D-4A33-9187-059A2037586D}"/>
                </c:ext>
              </c:extLst>
            </c:dLbl>
            <c:dLbl>
              <c:idx val="11"/>
              <c:layout>
                <c:manualLayout>
                  <c:x val="-7.305949942622513E-3"/>
                  <c:y val="3.022945025509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04D-4A33-9187-059A20375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(2)'!$C$174:$N$174</c:f>
              <c:strCache>
                <c:ptCount val="12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คณะนิติศาสตร์</c:v>
                </c:pt>
                <c:pt idx="4">
                  <c:v>คณะศิลปกรรมศาสตร์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คณะอุตสาหกรรมเกษตร</c:v>
                </c:pt>
                <c:pt idx="9">
                  <c:v>คณะวิทยาการสุขภาพและการกีฬา</c:v>
                </c:pt>
                <c:pt idx="10">
                  <c:v>คณะพยาบาลศาสตร์</c:v>
                </c:pt>
                <c:pt idx="11">
                  <c:v>บัณฑิตวิทยาลัย</c:v>
                </c:pt>
              </c:strCache>
            </c:strRef>
          </c:cat>
          <c:val>
            <c:numRef>
              <c:f>'Sheet1 (2)'!$C$176:$N$176</c:f>
              <c:numCache>
                <c:formatCode>_(* #,##0.00_);_(* \(#,##0.00\);_(* "-"??_);_(@_)</c:formatCode>
                <c:ptCount val="12"/>
                <c:pt idx="0">
                  <c:v>16081788.41</c:v>
                </c:pt>
                <c:pt idx="1">
                  <c:v>20111344.27</c:v>
                </c:pt>
                <c:pt idx="2">
                  <c:v>14915648.23</c:v>
                </c:pt>
                <c:pt idx="3">
                  <c:v>9558713.4700000007</c:v>
                </c:pt>
                <c:pt idx="4">
                  <c:v>5412177.7599999998</c:v>
                </c:pt>
                <c:pt idx="5">
                  <c:v>13515048.720000001</c:v>
                </c:pt>
                <c:pt idx="6">
                  <c:v>5065495.6500000004</c:v>
                </c:pt>
                <c:pt idx="7">
                  <c:v>32535394.98</c:v>
                </c:pt>
                <c:pt idx="8" formatCode="General">
                  <c:v>2200589.2400000002</c:v>
                </c:pt>
                <c:pt idx="9">
                  <c:v>8833543.6600000001</c:v>
                </c:pt>
                <c:pt idx="10">
                  <c:v>58411743.090000004</c:v>
                </c:pt>
                <c:pt idx="11">
                  <c:v>2528647.44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04D-4A33-9187-059A20375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989648"/>
        <c:axId val="229990040"/>
      </c:lineChart>
      <c:catAx>
        <c:axId val="2299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90040"/>
        <c:crosses val="autoZero"/>
        <c:auto val="1"/>
        <c:lblAlgn val="ctr"/>
        <c:lblOffset val="100"/>
        <c:noMultiLvlLbl val="0"/>
      </c:catAx>
      <c:valAx>
        <c:axId val="2299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89648"/>
        <c:crosses val="autoZero"/>
        <c:crossBetween val="between"/>
        <c:majorUnit val="50000000"/>
        <c:dispUnits>
          <c:builtInUnit val="millions"/>
          <c:dispUnitsLbl>
            <c:layout>
              <c:manualLayout>
                <c:xMode val="edge"/>
                <c:yMode val="edge"/>
                <c:x val="7.3059499426224054E-3"/>
                <c:y val="1.7174982498391338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>
                      <a:solidFill>
                        <a:schemeClr val="tx2"/>
                      </a:solidFill>
                    </a:rPr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934710349574159"/>
          <c:y val="1.825060082024162E-2"/>
          <c:w val="0.38917431812251541"/>
          <c:h val="8.8243051810304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828905158785"/>
          <c:y val="0.1065970656500687"/>
          <c:w val="0.85916311338275697"/>
          <c:h val="0.44704161947576337"/>
        </c:manualLayout>
      </c:layout>
      <c:lineChart>
        <c:grouping val="standard"/>
        <c:varyColors val="0"/>
        <c:ser>
          <c:idx val="0"/>
          <c:order val="0"/>
          <c:tx>
            <c:strRef>
              <c:f>'Sheet1 (2)'!$B$207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triangle"/>
            <c:size val="10"/>
          </c:marker>
          <c:dLbls>
            <c:dLbl>
              <c:idx val="0"/>
              <c:layout>
                <c:manualLayout>
                  <c:x val="-2.4951267056530214E-2"/>
                  <c:y val="-2.5570655745092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10-43C1-8A43-A1D094DC7AAB}"/>
                </c:ext>
              </c:extLst>
            </c:dLbl>
            <c:dLbl>
              <c:idx val="1"/>
              <c:layout>
                <c:manualLayout>
                  <c:x val="-2.1832358674463939E-2"/>
                  <c:y val="-2.994122826688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10-43C1-8A43-A1D094DC7AAB}"/>
                </c:ext>
              </c:extLst>
            </c:dLbl>
            <c:dLbl>
              <c:idx val="2"/>
              <c:layout>
                <c:manualLayout>
                  <c:x val="-2.9629568233795336E-2"/>
                  <c:y val="-3.4085932105007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5861306810332E-2"/>
                      <c:h val="0.12178995433789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210-43C1-8A43-A1D094DC7AAB}"/>
                </c:ext>
              </c:extLst>
            </c:dLbl>
            <c:dLbl>
              <c:idx val="3"/>
              <c:layout>
                <c:manualLayout>
                  <c:x val="-3.4307992202728989E-2"/>
                  <c:y val="-3.6569678060217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10-43C1-8A43-A1D094DC7AAB}"/>
                </c:ext>
              </c:extLst>
            </c:dLbl>
            <c:dLbl>
              <c:idx val="4"/>
              <c:layout>
                <c:manualLayout>
                  <c:x val="-4.2105263157894854E-2"/>
                  <c:y val="-3.0844433146512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05591625608205E-2"/>
                      <c:h val="9.5823372308499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210-43C1-8A43-A1D094DC7AAB}"/>
                </c:ext>
              </c:extLst>
            </c:dLbl>
            <c:dLbl>
              <c:idx val="5"/>
              <c:layout>
                <c:manualLayout>
                  <c:x val="-1.2475633528265107E-2"/>
                  <c:y val="-2.399011466950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10-43C1-8A43-A1D094DC7AAB}"/>
                </c:ext>
              </c:extLst>
            </c:dLbl>
            <c:dLbl>
              <c:idx val="6"/>
              <c:layout>
                <c:manualLayout>
                  <c:x val="-2.6510721247563353E-2"/>
                  <c:y val="-4.112591086201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10-43C1-8A43-A1D094DC7AAB}"/>
                </c:ext>
              </c:extLst>
            </c:dLbl>
            <c:dLbl>
              <c:idx val="7"/>
              <c:layout>
                <c:manualLayout>
                  <c:x val="-5.146198830409357E-2"/>
                  <c:y val="-3.769875162351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10-43C1-8A43-A1D094DC7AAB}"/>
                </c:ext>
              </c:extLst>
            </c:dLbl>
            <c:dLbl>
              <c:idx val="8"/>
              <c:layout>
                <c:manualLayout>
                  <c:x val="-3.1189083820662766E-2"/>
                  <c:y val="-1.71357961925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10-43C1-8A43-A1D094DC7AAB}"/>
                </c:ext>
              </c:extLst>
            </c:dLbl>
            <c:dLbl>
              <c:idx val="9"/>
              <c:layout>
                <c:manualLayout>
                  <c:x val="-6.2378167641325534E-3"/>
                  <c:y val="-1.3708636954005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210-43C1-8A43-A1D094DC7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(2)'!$C$206:$L$206</c:f>
              <c:strCache>
                <c:ptCount val="10"/>
                <c:pt idx="0">
                  <c:v>สถาบันทักษิณคดีศึกษา</c:v>
                </c:pt>
                <c:pt idx="1">
                  <c:v>สำนักคอมพิวเตอร์ (สงขลา)</c:v>
                </c:pt>
                <c:pt idx="2">
                  <c:v>สำนักคอมพิวเตอร์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สถาบันปฏิบัติการชุมชนเพื่อการบูรณาการ</c:v>
                </c:pt>
                <c:pt idx="7">
                  <c:v>วิทยาลัยภูมิปัญญาชุมชน</c:v>
                </c:pt>
                <c:pt idx="8">
                  <c:v>วิทยาลัยการจัดการเพื่อการพัฒนา</c:v>
                </c:pt>
                <c:pt idx="9">
                  <c:v>วิทยาลัยนานาชาติ</c:v>
                </c:pt>
              </c:strCache>
            </c:strRef>
          </c:cat>
          <c:val>
            <c:numRef>
              <c:f>'Sheet1 (2)'!$C$207:$L$207</c:f>
              <c:numCache>
                <c:formatCode>_(* #,##0.00_);_(* \(#,##0.00\);_(* "-"??_);_(@_)</c:formatCode>
                <c:ptCount val="10"/>
                <c:pt idx="0">
                  <c:v>6534040</c:v>
                </c:pt>
                <c:pt idx="1">
                  <c:v>8348495</c:v>
                </c:pt>
                <c:pt idx="2">
                  <c:v>5391000</c:v>
                </c:pt>
                <c:pt idx="3">
                  <c:v>8034300</c:v>
                </c:pt>
                <c:pt idx="4">
                  <c:v>4747192</c:v>
                </c:pt>
                <c:pt idx="5">
                  <c:v>19819000</c:v>
                </c:pt>
                <c:pt idx="6">
                  <c:v>1942400</c:v>
                </c:pt>
                <c:pt idx="7">
                  <c:v>9942320</c:v>
                </c:pt>
                <c:pt idx="8">
                  <c:v>49348700</c:v>
                </c:pt>
                <c:pt idx="9">
                  <c:v>2999350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10-43C1-8A43-A1D094DC7AAB}"/>
            </c:ext>
          </c:extLst>
        </c:ser>
        <c:ser>
          <c:idx val="1"/>
          <c:order val="1"/>
          <c:tx>
            <c:strRef>
              <c:f>'Sheet1 (2)'!$B$208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9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3391812865497106E-2"/>
                  <c:y val="3.589234186426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10-43C1-8A43-A1D094DC7AAB}"/>
                </c:ext>
              </c:extLst>
            </c:dLbl>
            <c:dLbl>
              <c:idx val="1"/>
              <c:layout>
                <c:manualLayout>
                  <c:x val="-3.1189083820662766E-2"/>
                  <c:y val="3.476326830096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10-43C1-8A43-A1D094DC7AAB}"/>
                </c:ext>
              </c:extLst>
            </c:dLbl>
            <c:dLbl>
              <c:idx val="2"/>
              <c:layout>
                <c:manualLayout>
                  <c:x val="-9.3567251461988306E-3"/>
                  <c:y val="3.544060449691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10-43C1-8A43-A1D094DC7AAB}"/>
                </c:ext>
              </c:extLst>
            </c:dLbl>
            <c:dLbl>
              <c:idx val="3"/>
              <c:layout>
                <c:manualLayout>
                  <c:x val="-1.7153996101364522E-2"/>
                  <c:y val="5.280226937309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10-43C1-8A43-A1D094DC7AAB}"/>
                </c:ext>
              </c:extLst>
            </c:dLbl>
            <c:dLbl>
              <c:idx val="4"/>
              <c:layout>
                <c:manualLayout>
                  <c:x val="-1.4035087719298246E-2"/>
                  <c:y val="1.713579619250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10-43C1-8A43-A1D094DC7AAB}"/>
                </c:ext>
              </c:extLst>
            </c:dLbl>
            <c:dLbl>
              <c:idx val="5"/>
              <c:layout>
                <c:manualLayout>
                  <c:x val="-3.7388589584196712E-2"/>
                  <c:y val="4.7980229339019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10-43C1-8A43-A1D094DC7AAB}"/>
                </c:ext>
              </c:extLst>
            </c:dLbl>
            <c:dLbl>
              <c:idx val="6"/>
              <c:layout>
                <c:manualLayout>
                  <c:x val="-1.7153996101364522E-2"/>
                  <c:y val="3.7698751623515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10-43C1-8A43-A1D094DC7AAB}"/>
                </c:ext>
              </c:extLst>
            </c:dLbl>
            <c:dLbl>
              <c:idx val="7"/>
              <c:layout>
                <c:manualLayout>
                  <c:x val="-1.5594541910331383E-2"/>
                  <c:y val="2.399011466950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10-43C1-8A43-A1D094DC7AAB}"/>
                </c:ext>
              </c:extLst>
            </c:dLbl>
            <c:dLbl>
              <c:idx val="8"/>
              <c:layout>
                <c:manualLayout>
                  <c:x val="-3.8986354775828458E-2"/>
                  <c:y val="6.511602553152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10-43C1-8A43-A1D094DC7AAB}"/>
                </c:ext>
              </c:extLst>
            </c:dLbl>
            <c:dLbl>
              <c:idx val="9"/>
              <c:layout>
                <c:manualLayout>
                  <c:x val="-1.8713450292397661E-2"/>
                  <c:y val="3.084443314651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10-43C1-8A43-A1D094DC7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(2)'!$C$206:$L$206</c:f>
              <c:strCache>
                <c:ptCount val="10"/>
                <c:pt idx="0">
                  <c:v>สถาบันทักษิณคดีศึกษา</c:v>
                </c:pt>
                <c:pt idx="1">
                  <c:v>สำนักคอมพิวเตอร์ (สงขลา)</c:v>
                </c:pt>
                <c:pt idx="2">
                  <c:v>สำนักคอมพิวเตอร์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สถาบันปฏิบัติการชุมชนเพื่อการบูรณาการ</c:v>
                </c:pt>
                <c:pt idx="7">
                  <c:v>วิทยาลัยภูมิปัญญาชุมชน</c:v>
                </c:pt>
                <c:pt idx="8">
                  <c:v>วิทยาลัยการจัดการเพื่อการพัฒนา</c:v>
                </c:pt>
                <c:pt idx="9">
                  <c:v>วิทยาลัยนานาชาติ</c:v>
                </c:pt>
              </c:strCache>
            </c:strRef>
          </c:cat>
          <c:val>
            <c:numRef>
              <c:f>'Sheet1 (2)'!$C$208:$L$208</c:f>
              <c:numCache>
                <c:formatCode>_(* #,##0.00_);_(* \(#,##0.00\);_(* "-"??_);_(@_)</c:formatCode>
                <c:ptCount val="10"/>
                <c:pt idx="0">
                  <c:v>4806386.8600000003</c:v>
                </c:pt>
                <c:pt idx="1">
                  <c:v>7511195.5199999996</c:v>
                </c:pt>
                <c:pt idx="2">
                  <c:v>1691131.89</c:v>
                </c:pt>
                <c:pt idx="3">
                  <c:v>7275545.1900000004</c:v>
                </c:pt>
                <c:pt idx="4">
                  <c:v>4549495.8899999997</c:v>
                </c:pt>
                <c:pt idx="5">
                  <c:v>19397441.66</c:v>
                </c:pt>
                <c:pt idx="6">
                  <c:v>1867555.28</c:v>
                </c:pt>
                <c:pt idx="7">
                  <c:v>7845271.9800000004</c:v>
                </c:pt>
                <c:pt idx="8">
                  <c:v>34772161.530000001</c:v>
                </c:pt>
                <c:pt idx="9">
                  <c:v>1362277.99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210-43C1-8A43-A1D094DC7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989648"/>
        <c:axId val="229990040"/>
      </c:lineChart>
      <c:catAx>
        <c:axId val="2299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90040"/>
        <c:crosses val="autoZero"/>
        <c:auto val="1"/>
        <c:lblAlgn val="ctr"/>
        <c:lblOffset val="100"/>
        <c:noMultiLvlLbl val="0"/>
      </c:catAx>
      <c:valAx>
        <c:axId val="2299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99896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546100597074485E-3"/>
                <c:y val="4.6663336655249103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 b="0">
                      <a:solidFill>
                        <a:schemeClr val="tx2"/>
                      </a:solidFill>
                    </a:rPr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91186627987291"/>
          <c:y val="2.1070013085271767E-2"/>
          <c:w val="0.38917431812251541"/>
          <c:h val="8.8243051810304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39596938818692"/>
          <c:y val="0.20465584667238201"/>
          <c:w val="0.85153561298921265"/>
          <c:h val="0.61845691771089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รวม รวม'!$B$46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40668576357653E-2"/>
                  <c:y val="1.5390648027285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C1-42E8-A540-06F58BF88A82}"/>
                </c:ext>
              </c:extLst>
            </c:dLbl>
            <c:dLbl>
              <c:idx val="1"/>
              <c:layout>
                <c:manualLayout>
                  <c:x val="2.3682774947249241E-2"/>
                  <c:y val="3.323492093726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C1-42E8-A540-06F58BF88A82}"/>
                </c:ext>
              </c:extLst>
            </c:dLbl>
            <c:dLbl>
              <c:idx val="2"/>
              <c:layout>
                <c:manualLayout>
                  <c:x val="3.0036886865415988E-2"/>
                  <c:y val="-2.471630384437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1-42E8-A540-06F58BF88A82}"/>
                </c:ext>
              </c:extLst>
            </c:dLbl>
            <c:dLbl>
              <c:idx val="3"/>
              <c:layout>
                <c:manualLayout>
                  <c:x val="3.3942374074945374E-2"/>
                  <c:y val="8.5819402922228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C1-42E8-A540-06F58BF88A8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รวม รวม'!$C$40:$F$40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รวม รวม'!$C$46:$F$46</c:f>
              <c:numCache>
                <c:formatCode>_-* #,##0_-;\-* #,##0_-;_-* "-"??_-;_-@_-</c:formatCode>
                <c:ptCount val="4"/>
                <c:pt idx="0">
                  <c:v>482086500</c:v>
                </c:pt>
                <c:pt idx="1">
                  <c:v>688808500</c:v>
                </c:pt>
                <c:pt idx="2">
                  <c:v>326124400</c:v>
                </c:pt>
                <c:pt idx="3">
                  <c:v>327331100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1-42E8-A540-06F58BF88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3596856"/>
        <c:axId val="573597248"/>
        <c:axId val="0"/>
      </c:bar3DChart>
      <c:catAx>
        <c:axId val="57359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573597248"/>
        <c:crosses val="autoZero"/>
        <c:auto val="1"/>
        <c:lblAlgn val="ctr"/>
        <c:lblOffset val="100"/>
        <c:noMultiLvlLbl val="0"/>
      </c:catAx>
      <c:valAx>
        <c:axId val="5735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573596856"/>
        <c:crosses val="autoZero"/>
        <c:crossBetween val="between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1.7133749183770686E-2"/>
                <c:y val="4.4613686274970345E-2"/>
              </c:manualLayout>
            </c:layout>
            <c:tx>
              <c:rich>
                <a:bodyPr rot="0"/>
                <a:lstStyle/>
                <a:p>
                  <a:pPr>
                    <a:defRPr/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281206469303071E-2"/>
          <c:y val="0.16335787562163467"/>
          <c:w val="0.91529572769884215"/>
          <c:h val="0.68753288679820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แผ่นดิน'!$B$6</c:f>
              <c:strCache>
                <c:ptCount val="1"/>
                <c:pt idx="0">
                  <c:v>งบบุคลากร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149283713837445E-2"/>
                  <c:y val="-9.7357973402609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ED-4B48-AA43-4F00FEFDB77E}"/>
                </c:ext>
              </c:extLst>
            </c:dLbl>
            <c:dLbl>
              <c:idx val="1"/>
              <c:layout>
                <c:manualLayout>
                  <c:x val="1.876899465779068E-2"/>
                  <c:y val="-9.7357973402609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D-4B48-AA43-4F00FEFDB77E}"/>
                </c:ext>
              </c:extLst>
            </c:dLbl>
            <c:dLbl>
              <c:idx val="2"/>
              <c:layout>
                <c:manualLayout>
                  <c:x val="1.3768921342932601E-2"/>
                  <c:y val="-5.1913756179251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ED-4B48-AA43-4F00FEFDB77E}"/>
                </c:ext>
              </c:extLst>
            </c:dLbl>
            <c:dLbl>
              <c:idx val="3"/>
              <c:layout>
                <c:manualLayout>
                  <c:x val="2.3700640771858825E-2"/>
                  <c:y val="-1.012404124331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ED-4B48-AA43-4F00FEFDB77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แผ่นดิน'!$C$5:$F$5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แผ่นดิน'!$C$6:$F$6</c:f>
              <c:numCache>
                <c:formatCode>_-* #,##0_-;\-* #,##0_-;_-* "-"??_-;_-@_-</c:formatCode>
                <c:ptCount val="4"/>
                <c:pt idx="0">
                  <c:v>4317000</c:v>
                </c:pt>
                <c:pt idx="1">
                  <c:v>4317000</c:v>
                </c:pt>
                <c:pt idx="2">
                  <c:v>4317000</c:v>
                </c:pt>
                <c:pt idx="3">
                  <c:v>4317700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ED-4B48-AA43-4F00FEFDB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844768"/>
        <c:axId val="556845160"/>
        <c:axId val="0"/>
      </c:bar3DChart>
      <c:catAx>
        <c:axId val="55684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556845160"/>
        <c:crosses val="autoZero"/>
        <c:auto val="1"/>
        <c:lblAlgn val="ctr"/>
        <c:lblOffset val="100"/>
        <c:noMultiLvlLbl val="0"/>
      </c:catAx>
      <c:valAx>
        <c:axId val="556845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556844768"/>
        <c:crosses val="autoZero"/>
        <c:crossBetween val="between"/>
        <c:majorUnit val="2000000"/>
        <c:dispUnits>
          <c:builtInUnit val="millions"/>
          <c:dispUnitsLbl>
            <c:layout>
              <c:manualLayout>
                <c:xMode val="edge"/>
                <c:yMode val="edge"/>
                <c:x val="1.6697466060515857E-2"/>
                <c:y val="3.6707742548437894E-2"/>
              </c:manualLayout>
            </c:layout>
            <c:tx>
              <c:rich>
                <a:bodyPr rot="0"/>
                <a:lstStyle/>
                <a:p>
                  <a:pPr>
                    <a:defRPr/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0324092239589"/>
          <c:y val="0.17243818952244011"/>
          <c:w val="0.8435084508723234"/>
          <c:h val="0.67002144120528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อุดหนุน'!$B$21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369046231266817E-3"/>
                  <c:y val="1.622953800888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09-4C8A-94A9-359EBF5DD5FA}"/>
                </c:ext>
              </c:extLst>
            </c:dLbl>
            <c:dLbl>
              <c:idx val="1"/>
              <c:layout>
                <c:manualLayout>
                  <c:x val="9.7124867147586683E-3"/>
                  <c:y val="-4.8099558451143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09-4C8A-94A9-359EBF5DD5FA}"/>
                </c:ext>
              </c:extLst>
            </c:dLbl>
            <c:dLbl>
              <c:idx val="2"/>
              <c:layout>
                <c:manualLayout>
                  <c:x val="8.1622704295206006E-3"/>
                  <c:y val="2.2311068407038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09-4C8A-94A9-359EBF5DD5FA}"/>
                </c:ext>
              </c:extLst>
            </c:dLbl>
            <c:dLbl>
              <c:idx val="3"/>
              <c:layout>
                <c:manualLayout>
                  <c:x val="8.16227042952067E-3"/>
                  <c:y val="-4.786837012488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09-4C8A-94A9-359EBF5DD5F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อุดหนุน'!$C$15:$F$15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อุดหนุน'!$C$21:$F$21</c:f>
              <c:numCache>
                <c:formatCode>_-* #,##0_-;\-* #,##0_-;_-* "-"??_-;_-@_-</c:formatCode>
                <c:ptCount val="4"/>
                <c:pt idx="0">
                  <c:v>361377200</c:v>
                </c:pt>
                <c:pt idx="1">
                  <c:v>553962200</c:v>
                </c:pt>
                <c:pt idx="2">
                  <c:v>180238300</c:v>
                </c:pt>
                <c:pt idx="3">
                  <c:v>177402300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9-4C8A-94A9-359EBF5DD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018608"/>
        <c:axId val="602019000"/>
        <c:axId val="0"/>
      </c:bar3DChart>
      <c:catAx>
        <c:axId val="60201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602019000"/>
        <c:crosses val="autoZero"/>
        <c:auto val="1"/>
        <c:lblAlgn val="ctr"/>
        <c:lblOffset val="100"/>
        <c:noMultiLvlLbl val="0"/>
      </c:catAx>
      <c:valAx>
        <c:axId val="60201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6020186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281898107417494E-2"/>
                <c:y val="4.6520212071875261E-2"/>
              </c:manualLayout>
            </c:layout>
            <c:tx>
              <c:rich>
                <a:bodyPr rot="0"/>
                <a:lstStyle/>
                <a:p>
                  <a:pPr>
                    <a:defRPr/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0324092239589"/>
          <c:y val="0.14879101826844018"/>
          <c:w val="0.84508463172740811"/>
          <c:h val="0.70209982626207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รายได้'!$B$21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7478109575339019E-3"/>
                  <c:y val="6.7415506502193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56-4C9F-BF7B-29D40793C6CC}"/>
                </c:ext>
              </c:extLst>
            </c:dLbl>
            <c:dLbl>
              <c:idx val="1"/>
              <c:layout>
                <c:manualLayout>
                  <c:x val="2.3806559940518571E-2"/>
                  <c:y val="2.9082086641980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56-4C9F-BF7B-29D40793C6CC}"/>
                </c:ext>
              </c:extLst>
            </c:dLbl>
            <c:dLbl>
              <c:idx val="2"/>
              <c:layout>
                <c:manualLayout>
                  <c:x val="3.5394073248069376E-2"/>
                  <c:y val="-1.2425159279887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6-4C9F-BF7B-29D40793C6CC}"/>
                </c:ext>
              </c:extLst>
            </c:dLbl>
            <c:dLbl>
              <c:idx val="3"/>
              <c:layout>
                <c:manualLayout>
                  <c:x val="2.4859509593006257E-2"/>
                  <c:y val="-6.8465902573953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56-4C9F-BF7B-29D40793C6C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รายได้'!$C$15:$F$15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รายได้'!$C$21:$F$21</c:f>
              <c:numCache>
                <c:formatCode>_-* #,##0_-;\-* #,##0_-;_-* "-"??_-;_-@_-</c:formatCode>
                <c:ptCount val="4"/>
                <c:pt idx="0">
                  <c:v>116392300</c:v>
                </c:pt>
                <c:pt idx="1">
                  <c:v>130529300</c:v>
                </c:pt>
                <c:pt idx="2">
                  <c:v>141569100</c:v>
                </c:pt>
                <c:pt idx="3">
                  <c:v>145611100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56-4C9F-BF7B-29D40793C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3843912"/>
        <c:axId val="573844304"/>
        <c:axId val="0"/>
      </c:bar3DChart>
      <c:catAx>
        <c:axId val="57384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573844304"/>
        <c:crosses val="autoZero"/>
        <c:auto val="1"/>
        <c:lblAlgn val="ctr"/>
        <c:lblOffset val="100"/>
        <c:noMultiLvlLbl val="0"/>
      </c:catAx>
      <c:valAx>
        <c:axId val="5738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573843912"/>
        <c:crosses val="autoZero"/>
        <c:crossBetween val="between"/>
        <c:majorUnit val="100000000"/>
        <c:dispUnits>
          <c:builtInUnit val="millions"/>
          <c:dispUnitsLbl>
            <c:layout>
              <c:manualLayout>
                <c:xMode val="edge"/>
                <c:yMode val="edge"/>
                <c:x val="2.2281522659108311E-2"/>
                <c:y val="4.8305542106997924E-2"/>
              </c:manualLayout>
            </c:layout>
            <c:tx>
              <c:rich>
                <a:bodyPr rot="0"/>
                <a:lstStyle/>
                <a:p>
                  <a:pPr>
                    <a:defRPr/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03953149199083"/>
          <c:y val="8.9277684506101934E-2"/>
          <c:w val="0.83725024129861192"/>
          <c:h val="0.688261514142931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Sheet1!$C$32:$H$32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Sheet1!$C$33:$H$33</c:f>
              <c:numCache>
                <c:formatCode>_(* #,##0.00_);_(* \(#,##0.00\);_(* "-"??_);_(@_)</c:formatCode>
                <c:ptCount val="6"/>
                <c:pt idx="0">
                  <c:v>21481300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21481300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3-4CB8-8F24-43B59ECA9FC4}"/>
            </c:ext>
          </c:extLst>
        </c:ser>
        <c:ser>
          <c:idx val="1"/>
          <c:order val="1"/>
          <c:tx>
            <c:strRef>
              <c:f>Sheet1!$B$34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29390488383308E-2"/>
                  <c:y val="8.3126335666761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3-4CB8-8F24-43B59ECA9FC4}"/>
                </c:ext>
              </c:extLst>
            </c:dLbl>
            <c:dLbl>
              <c:idx val="5"/>
              <c:layout>
                <c:manualLayout>
                  <c:x val="2.3293904883832983E-2"/>
                  <c:y val="4.1563167833380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63-4CB8-8F24-43B59ECA9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Sheet1!$C$32:$H$32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Sheet1!$C$34:$H$34</c:f>
              <c:numCache>
                <c:formatCode>_(* #,##0.00_);_(* \(#,##0.00\);_(* "-"??_);_(@_)</c:formatCode>
                <c:ptCount val="6"/>
                <c:pt idx="0">
                  <c:v>17149140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17149140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3-4CB8-8F24-43B59ECA9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437352"/>
        <c:axId val="224999616"/>
        <c:axId val="0"/>
      </c:bar3DChart>
      <c:catAx>
        <c:axId val="22643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4999616"/>
        <c:crosses val="autoZero"/>
        <c:auto val="1"/>
        <c:lblAlgn val="ctr"/>
        <c:lblOffset val="100"/>
        <c:noMultiLvlLbl val="0"/>
      </c:catAx>
      <c:valAx>
        <c:axId val="2249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64373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0517490110672144E-3"/>
                <c:y val="2.1236487879591169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228119566724898"/>
          <c:y val="0.88881721696955418"/>
          <c:w val="0.47414820990362022"/>
          <c:h val="0.11118278303044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82093157418309"/>
          <c:y val="8.2652067252530839E-2"/>
          <c:w val="0.84986133659594909"/>
          <c:h val="0.668386911308180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3.4037694736821569E-3"/>
                  <c:y val="3.4970291773390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E1-4704-A4DA-5964486A4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Sheet1!$C$51:$H$51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Sheet1!$C$52:$H$52</c:f>
              <c:numCache>
                <c:formatCode>_(* #,##0.00_);_(* \(#,##0.00\);_(* "-"??_);_(@_)</c:formatCode>
                <c:ptCount val="6"/>
                <c:pt idx="0">
                  <c:v>18727200</c:v>
                </c:pt>
                <c:pt idx="1">
                  <c:v>40751384.420000002</c:v>
                </c:pt>
                <c:pt idx="2">
                  <c:v>613710486.39999998</c:v>
                </c:pt>
                <c:pt idx="3">
                  <c:v>704370529.17999995</c:v>
                </c:pt>
                <c:pt idx="4">
                  <c:v>2297200</c:v>
                </c:pt>
                <c:pt idx="5">
                  <c:v>1379856800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1-43B6-847B-1FB70544FE38}"/>
            </c:ext>
          </c:extLst>
        </c:ser>
        <c:ser>
          <c:idx val="1"/>
          <c:order val="1"/>
          <c:tx>
            <c:strRef>
              <c:f>Sheet1!$B$53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8720732105251488E-2"/>
                  <c:y val="1.3988116709356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E1-4704-A4DA-5964486A4DE7}"/>
                </c:ext>
              </c:extLst>
            </c:dLbl>
            <c:dLbl>
              <c:idx val="1"/>
              <c:layout>
                <c:manualLayout>
                  <c:x val="1.7018847368410472E-2"/>
                  <c:y val="1.748514588669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E1-4704-A4DA-5964486A4DE7}"/>
                </c:ext>
              </c:extLst>
            </c:dLbl>
            <c:dLbl>
              <c:idx val="2"/>
              <c:layout>
                <c:manualLayout>
                  <c:x val="2.72301557894567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E1-4704-A4DA-5964486A4DE7}"/>
                </c:ext>
              </c:extLst>
            </c:dLbl>
            <c:dLbl>
              <c:idx val="3"/>
              <c:layout>
                <c:manualLayout>
                  <c:x val="2.72301557894566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E1-4704-A4DA-5964486A4DE7}"/>
                </c:ext>
              </c:extLst>
            </c:dLbl>
            <c:dLbl>
              <c:idx val="4"/>
              <c:layout>
                <c:manualLayout>
                  <c:x val="1.3615077894728253E-2"/>
                  <c:y val="6.9940583546780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E1-4704-A4DA-5964486A4DE7}"/>
                </c:ext>
              </c:extLst>
            </c:dLbl>
            <c:dLbl>
              <c:idx val="5"/>
              <c:layout>
                <c:manualLayout>
                  <c:x val="3.91433489473440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E1-4704-A4DA-5964486A4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Sheet1!$C$51:$H$51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Sheet1!$C$53:$H$53</c:f>
              <c:numCache>
                <c:formatCode>_(* #,##0.00_);_(* \(#,##0.00\);_(* "-"??_);_(@_)</c:formatCode>
                <c:ptCount val="6"/>
                <c:pt idx="0">
                  <c:v>16869563</c:v>
                </c:pt>
                <c:pt idx="1">
                  <c:v>32959668.829999998</c:v>
                </c:pt>
                <c:pt idx="2">
                  <c:v>270535352.39999998</c:v>
                </c:pt>
                <c:pt idx="3">
                  <c:v>680492940.94000006</c:v>
                </c:pt>
                <c:pt idx="4">
                  <c:v>2250006.46</c:v>
                </c:pt>
                <c:pt idx="5">
                  <c:v>1003107531.6300001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1-43B6-847B-1FB70544F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723072"/>
        <c:axId val="228678544"/>
        <c:axId val="0"/>
      </c:bar3DChart>
      <c:catAx>
        <c:axId val="2237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8678544"/>
        <c:crosses val="autoZero"/>
        <c:auto val="1"/>
        <c:lblAlgn val="ctr"/>
        <c:lblOffset val="100"/>
        <c:noMultiLvlLbl val="0"/>
      </c:catAx>
      <c:valAx>
        <c:axId val="22867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37230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4404102480262477E-3"/>
                <c:y val="1.9037881912759309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12900755328597"/>
          <c:y val="0.89211302160948347"/>
          <c:w val="0.4503449666758908"/>
          <c:h val="0.10384140671851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6293154417322"/>
          <c:y val="5.6369382372826536E-2"/>
          <c:w val="0.82717472051229912"/>
          <c:h val="0.73996613180611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Sheet1!$B$78</c:f>
              <c:strCache>
                <c:ptCount val="1"/>
                <c:pt idx="0">
                  <c:v>รวมงบประมาณเงินรายได้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8659940076614482E-3"/>
                  <c:y val="1.092429890946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7F-4382-8761-A0CE8F15E97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Sheet1!$C$77:$H$77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Sheet1!$C$78:$H$78</c:f>
              <c:numCache>
                <c:formatCode>_(* #,##0.00_);_(* \(#,##0.00\);_(* "-"??_);_(@_)</c:formatCode>
                <c:ptCount val="6"/>
                <c:pt idx="0">
                  <c:v>35289646</c:v>
                </c:pt>
                <c:pt idx="1">
                  <c:v>207529647.87</c:v>
                </c:pt>
                <c:pt idx="2">
                  <c:v>129452923.09999999</c:v>
                </c:pt>
                <c:pt idx="3">
                  <c:v>117869391.28</c:v>
                </c:pt>
                <c:pt idx="4">
                  <c:v>39636841.75</c:v>
                </c:pt>
                <c:pt idx="5">
                  <c:v>529778450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F-4382-8761-A0CE8F15E976}"/>
            </c:ext>
          </c:extLst>
        </c:ser>
        <c:ser>
          <c:idx val="1"/>
          <c:order val="1"/>
          <c:tx>
            <c:strRef>
              <c:f>Sheet1!$B$79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2391928091937376E-2"/>
                  <c:y val="2.549003078874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7F-4382-8761-A0CE8F15E976}"/>
                </c:ext>
              </c:extLst>
            </c:dLbl>
            <c:dLbl>
              <c:idx val="1"/>
              <c:layout>
                <c:manualLayout>
                  <c:x val="2.7989910114921721E-2"/>
                  <c:y val="1.820716484910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7F-4382-8761-A0CE8F15E976}"/>
                </c:ext>
              </c:extLst>
            </c:dLbl>
            <c:dLbl>
              <c:idx val="2"/>
              <c:layout>
                <c:manualLayout>
                  <c:x val="2.4257922099598758E-2"/>
                  <c:y val="1.820716484910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7F-4382-8761-A0CE8F15E976}"/>
                </c:ext>
              </c:extLst>
            </c:dLbl>
            <c:dLbl>
              <c:idx val="3"/>
              <c:layout>
                <c:manualLayout>
                  <c:x val="1.6793946068953035E-2"/>
                  <c:y val="1.820716484910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7F-4382-8761-A0CE8F15E976}"/>
                </c:ext>
              </c:extLst>
            </c:dLbl>
            <c:dLbl>
              <c:idx val="4"/>
              <c:layout>
                <c:manualLayout>
                  <c:x val="2.6123916107260274E-2"/>
                  <c:y val="1.456573187928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7F-4382-8761-A0CE8F15E976}"/>
                </c:ext>
              </c:extLst>
            </c:dLbl>
            <c:dLbl>
              <c:idx val="5"/>
              <c:layout>
                <c:manualLayout>
                  <c:x val="3.1721898130244619E-2"/>
                  <c:y val="1.092429890946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7F-4382-8761-A0CE8F15E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Sheet1!$C$77:$H$77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Sheet1!$C$79:$H$79</c:f>
              <c:numCache>
                <c:formatCode>_(* #,##0.00_);_(* \(#,##0.00\);_(* "-"??_);_(@_)</c:formatCode>
                <c:ptCount val="6"/>
                <c:pt idx="0">
                  <c:v>32242365</c:v>
                </c:pt>
                <c:pt idx="1">
                  <c:v>170606514.97</c:v>
                </c:pt>
                <c:pt idx="2">
                  <c:v>25846368.449999999</c:v>
                </c:pt>
                <c:pt idx="3">
                  <c:v>59951798.600000001</c:v>
                </c:pt>
                <c:pt idx="4">
                  <c:v>22117012.920000002</c:v>
                </c:pt>
                <c:pt idx="5">
                  <c:v>310764059.94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F-4382-8761-A0CE8F15E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679720"/>
        <c:axId val="228680112"/>
        <c:axId val="0"/>
      </c:bar3DChart>
      <c:catAx>
        <c:axId val="22867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8680112"/>
        <c:crosses val="autoZero"/>
        <c:auto val="1"/>
        <c:lblAlgn val="ctr"/>
        <c:lblOffset val="100"/>
        <c:noMultiLvlLbl val="0"/>
      </c:catAx>
      <c:valAx>
        <c:axId val="22868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286797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2271340800443839E-3"/>
                <c:y val="2.1931748650519348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75613133306613"/>
          <c:y val="0.91419809051283407"/>
          <c:w val="0.419749915662948"/>
          <c:h val="7.8519043547524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17613742554624E-2"/>
          <c:y val="0.13391665290073612"/>
          <c:w val="0.88757337890903176"/>
          <c:h val="0.62711549235123376"/>
        </c:manualLayout>
      </c:layout>
      <c:lineChart>
        <c:grouping val="standard"/>
        <c:varyColors val="0"/>
        <c:ser>
          <c:idx val="0"/>
          <c:order val="0"/>
          <c:tx>
            <c:strRef>
              <c:f>Sheet2!$D$28</c:f>
              <c:strCache>
                <c:ptCount val="1"/>
                <c:pt idx="0">
                  <c:v>แผนการใช้จ่ายภาครัฐ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509803921568626E-2"/>
                  <c:y val="3.0979228486646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3B-41E0-80CA-528DD5C65DA4}"/>
                </c:ext>
              </c:extLst>
            </c:dLbl>
            <c:dLbl>
              <c:idx val="1"/>
              <c:layout>
                <c:manualLayout>
                  <c:x val="-2.0235312909537759E-2"/>
                  <c:y val="3.8098658570618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3B-41E0-80CA-528DD5C65DA4}"/>
                </c:ext>
              </c:extLst>
            </c:dLbl>
            <c:dLbl>
              <c:idx val="2"/>
              <c:layout>
                <c:manualLayout>
                  <c:x val="-5.1625696560031409E-2"/>
                  <c:y val="-3.83438981428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3B-41E0-80CA-528DD5C65DA4}"/>
                </c:ext>
              </c:extLst>
            </c:dLbl>
            <c:dLbl>
              <c:idx val="3"/>
              <c:layout>
                <c:manualLayout>
                  <c:x val="-6.1871487963325714E-2"/>
                  <c:y val="-3.45773956504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3B-41E0-80CA-528DD5C65DA4}"/>
                </c:ext>
              </c:extLst>
            </c:dLbl>
            <c:dLbl>
              <c:idx val="4"/>
              <c:layout>
                <c:manualLayout>
                  <c:x val="-2.7038183694530444E-2"/>
                  <c:y val="3.4935707220573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3B-41E0-80CA-528DD5C65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Sheet2!$E$24:$I$24</c:f>
              <c:strCache>
                <c:ptCount val="5"/>
                <c:pt idx="0">
                  <c:v>ไตรมาส 1</c:v>
                </c:pt>
                <c:pt idx="1">
                  <c:v>ไตรมาส 4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Sheet2!$E$28:$I$28</c:f>
              <c:numCache>
                <c:formatCode>0.00%</c:formatCode>
                <c:ptCount val="5"/>
                <c:pt idx="0">
                  <c:v>0.3029</c:v>
                </c:pt>
                <c:pt idx="1">
                  <c:v>0.52290000000000003</c:v>
                </c:pt>
                <c:pt idx="2">
                  <c:v>0.7429</c:v>
                </c:pt>
                <c:pt idx="3" formatCode="0%">
                  <c:v>0.95989999999999998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3B-41E0-80CA-528DD5C65DA4}"/>
            </c:ext>
          </c:extLst>
        </c:ser>
        <c:ser>
          <c:idx val="1"/>
          <c:order val="1"/>
          <c:tx>
            <c:strRef>
              <c:f>Sheet2!$D$29</c:f>
              <c:strCache>
                <c:ptCount val="1"/>
                <c:pt idx="0">
                  <c:v>ผลการใช้จ่ายมหาวิทยาลัย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933952528379773E-2"/>
                  <c:y val="-4.419386745796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3B-41E0-80CA-528DD5C65DA4}"/>
                </c:ext>
              </c:extLst>
            </c:dLbl>
            <c:dLbl>
              <c:idx val="1"/>
              <c:layout>
                <c:manualLayout>
                  <c:x val="-7.2067174175842089E-2"/>
                  <c:y val="-2.9127918167202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3B-41E0-80CA-528DD5C65DA4}"/>
                </c:ext>
              </c:extLst>
            </c:dLbl>
            <c:dLbl>
              <c:idx val="2"/>
              <c:layout>
                <c:manualLayout>
                  <c:x val="-3.3669066010209393E-2"/>
                  <c:y val="4.179520033812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3B-41E0-80CA-528DD5C65DA4}"/>
                </c:ext>
              </c:extLst>
            </c:dLbl>
            <c:dLbl>
              <c:idx val="3"/>
              <c:layout>
                <c:manualLayout>
                  <c:x val="-4.1376689139803316E-2"/>
                  <c:y val="-3.1233810399711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3B-41E0-80CA-528DD5C65DA4}"/>
                </c:ext>
              </c:extLst>
            </c:dLbl>
            <c:dLbl>
              <c:idx val="4"/>
              <c:layout>
                <c:manualLayout>
                  <c:x val="-3.1166150670794635E-2"/>
                  <c:y val="-5.210682492581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3B-41E0-80CA-528DD5C65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Sheet2!$E$24:$I$24</c:f>
              <c:strCache>
                <c:ptCount val="5"/>
                <c:pt idx="0">
                  <c:v>ไตรมาส 1</c:v>
                </c:pt>
                <c:pt idx="1">
                  <c:v>ไตรมาส 4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Sheet2!$E$29:$I$29</c:f>
              <c:numCache>
                <c:formatCode>0.00%</c:formatCode>
                <c:ptCount val="5"/>
                <c:pt idx="0">
                  <c:v>0.47970000000000002</c:v>
                </c:pt>
                <c:pt idx="1">
                  <c:v>0.72470000000000001</c:v>
                </c:pt>
                <c:pt idx="2">
                  <c:v>0.65300000000000002</c:v>
                </c:pt>
                <c:pt idx="3">
                  <c:v>0.68920000000000003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3B-41E0-80CA-528DD5C65D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312520"/>
        <c:axId val="240310560"/>
      </c:lineChart>
      <c:catAx>
        <c:axId val="24031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40310560"/>
        <c:crosses val="autoZero"/>
        <c:auto val="1"/>
        <c:lblAlgn val="ctr"/>
        <c:lblOffset val="100"/>
        <c:noMultiLvlLbl val="0"/>
      </c:catAx>
      <c:valAx>
        <c:axId val="2403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sz="1600"/>
                  <a:t>ร้อยละการเบิกจ่าย</a:t>
                </a:r>
              </a:p>
            </c:rich>
          </c:tx>
          <c:layout>
            <c:manualLayout>
              <c:xMode val="edge"/>
              <c:yMode val="edge"/>
              <c:x val="1.4297422124560009E-2"/>
              <c:y val="1.790707833768455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4031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83489757278793"/>
          <c:y val="0.90442518127370575"/>
          <c:w val="0.49362099447112678"/>
          <c:h val="9.0985040560807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54181200582519E-2"/>
          <c:y val="0.13628498727735369"/>
          <c:w val="0.89411041295505667"/>
          <c:h val="0.71688912931685067"/>
        </c:manualLayout>
      </c:layout>
      <c:lineChart>
        <c:grouping val="standard"/>
        <c:varyColors val="0"/>
        <c:ser>
          <c:idx val="0"/>
          <c:order val="0"/>
          <c:tx>
            <c:strRef>
              <c:f>Sheet1!$I$236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F7-4E5B-99F8-2CE913543D05}"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F7-4E5B-99F8-2CE913543D05}"/>
                </c:ext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F7-4E5B-99F8-2CE913543D05}"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7-4E5B-99F8-2CE913543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Sheet1!$R$235:$U$235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Sheet1!$R$236:$U$236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F7-4E5B-99F8-2CE913543D05}"/>
            </c:ext>
          </c:extLst>
        </c:ser>
        <c:ser>
          <c:idx val="1"/>
          <c:order val="1"/>
          <c:tx>
            <c:strRef>
              <c:f>Sheet1!$I$237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8717948717948718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7-4E5B-99F8-2CE913543D05}"/>
                </c:ext>
              </c:extLst>
            </c:dLbl>
            <c:dLbl>
              <c:idx val="1"/>
              <c:layout>
                <c:manualLayout>
                  <c:x val="-3.822976384622824E-2"/>
                  <c:y val="-5.490392577933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F7-4E5B-99F8-2CE913543D05}"/>
                </c:ext>
              </c:extLst>
            </c:dLbl>
            <c:dLbl>
              <c:idx val="2"/>
              <c:layout>
                <c:manualLayout>
                  <c:x val="-3.282051282051282E-2"/>
                  <c:y val="-4.22670509125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F7-4E5B-99F8-2CE913543D05}"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F7-4E5B-99F8-2CE913543D05}"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F7-4E5B-99F8-2CE913543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Sheet1!$R$235:$U$235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Sheet1!$R$237:$U$237</c:f>
              <c:numCache>
                <c:formatCode>0.00%</c:formatCode>
                <c:ptCount val="4"/>
                <c:pt idx="0">
                  <c:v>0.47970000000000002</c:v>
                </c:pt>
                <c:pt idx="1">
                  <c:v>0.72470000000000001</c:v>
                </c:pt>
                <c:pt idx="2">
                  <c:v>0.65300000000000002</c:v>
                </c:pt>
                <c:pt idx="3">
                  <c:v>0.68920000000000003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4F7-4E5B-99F8-2CE913543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46552"/>
        <c:axId val="231846944"/>
      </c:lineChart>
      <c:catAx>
        <c:axId val="23184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6944"/>
        <c:crosses val="autoZero"/>
        <c:auto val="1"/>
        <c:lblAlgn val="ctr"/>
        <c:lblOffset val="100"/>
        <c:noMultiLvlLbl val="0"/>
      </c:catAx>
      <c:valAx>
        <c:axId val="23184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Sheet1!$I$236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0A-4440-85BF-69D1E04E361C}"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A-4440-85BF-69D1E04E361C}"/>
                </c:ext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0A-4440-85BF-69D1E04E361C}"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0A-4440-85BF-69D1E04E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Sheet1!$AF$235:$AI$235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Sheet1!$AF$236:$AI$236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0A-4440-85BF-69D1E04E361C}"/>
            </c:ext>
          </c:extLst>
        </c:ser>
        <c:ser>
          <c:idx val="1"/>
          <c:order val="1"/>
          <c:tx>
            <c:strRef>
              <c:f>Sheet1!$I$237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8717948717948718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0A-4440-85BF-69D1E04E361C}"/>
                </c:ext>
              </c:extLst>
            </c:dLbl>
            <c:dLbl>
              <c:idx val="1"/>
              <c:layout>
                <c:manualLayout>
                  <c:x val="-3.822976384622824E-2"/>
                  <c:y val="-5.490392577933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0A-4440-85BF-69D1E04E361C}"/>
                </c:ext>
              </c:extLst>
            </c:dLbl>
            <c:dLbl>
              <c:idx val="2"/>
              <c:layout>
                <c:manualLayout>
                  <c:x val="-3.282051282051282E-2"/>
                  <c:y val="-4.22670509125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0A-4440-85BF-69D1E04E361C}"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0A-4440-85BF-69D1E04E361C}"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0A-4440-85BF-69D1E04E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Sheet1!$AF$235:$AI$235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Sheet1!$AF$237:$AI$237</c:f>
              <c:numCache>
                <c:formatCode>0.00%</c:formatCode>
                <c:ptCount val="4"/>
                <c:pt idx="0">
                  <c:v>0.76729999999999998</c:v>
                </c:pt>
                <c:pt idx="1">
                  <c:v>0.78900000000000003</c:v>
                </c:pt>
                <c:pt idx="2">
                  <c:v>0.78900000000000003</c:v>
                </c:pt>
                <c:pt idx="3">
                  <c:v>0.79830000000000001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90A-4440-85BF-69D1E04E3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46552"/>
        <c:axId val="231846944"/>
      </c:lineChart>
      <c:catAx>
        <c:axId val="23184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6944"/>
        <c:crosses val="autoZero"/>
        <c:auto val="1"/>
        <c:lblAlgn val="ctr"/>
        <c:lblOffset val="100"/>
        <c:noMultiLvlLbl val="0"/>
      </c:catAx>
      <c:valAx>
        <c:axId val="23184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Sheet1!$B$236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94-4A7B-A79C-24FFC308F908}"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4-4A7B-A79C-24FFC308F908}"/>
                </c:ext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94-4A7B-A79C-24FFC308F908}"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94-4A7B-A79C-24FFC308F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Sheet1!$C$235:$F$235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Sheet1!$C$236:$F$236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94-4A7B-A79C-24FFC308F908}"/>
            </c:ext>
          </c:extLst>
        </c:ser>
        <c:ser>
          <c:idx val="1"/>
          <c:order val="1"/>
          <c:tx>
            <c:strRef>
              <c:f>Sheet1!$B$237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8717948717948718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94-4A7B-A79C-24FFC308F908}"/>
                </c:ext>
              </c:extLst>
            </c:dLbl>
            <c:dLbl>
              <c:idx val="1"/>
              <c:layout>
                <c:manualLayout>
                  <c:x val="-3.6560672951681604E-2"/>
                  <c:y val="-4.5415239125643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94-4A7B-A79C-24FFC308F908}"/>
                </c:ext>
              </c:extLst>
            </c:dLbl>
            <c:dLbl>
              <c:idx val="2"/>
              <c:layout>
                <c:manualLayout>
                  <c:x val="-3.282051282051282E-2"/>
                  <c:y val="-4.22670509125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4-4A7B-A79C-24FFC308F908}"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94-4A7B-A79C-24FFC308F908}"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4-4A7B-A79C-24FFC308F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Sheet1!$C$235:$F$235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Sheet1!$C$237:$F$237</c:f>
              <c:numCache>
                <c:formatCode>0.00%</c:formatCode>
                <c:ptCount val="4"/>
                <c:pt idx="0">
                  <c:v>0.47749999999999998</c:v>
                </c:pt>
                <c:pt idx="1">
                  <c:v>0.75990000000000002</c:v>
                </c:pt>
                <c:pt idx="2">
                  <c:v>0.66800000000000004</c:v>
                </c:pt>
                <c:pt idx="3">
                  <c:v>0.72699999999999998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B94-4A7B-A79C-24FFC308F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44200"/>
        <c:axId val="231844592"/>
      </c:lineChart>
      <c:catAx>
        <c:axId val="23184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4592"/>
        <c:crosses val="autoZero"/>
        <c:auto val="1"/>
        <c:lblAlgn val="ctr"/>
        <c:lblOffset val="100"/>
        <c:noMultiLvlLbl val="0"/>
      </c:catAx>
      <c:valAx>
        <c:axId val="23184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Sheet1!$I$236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1-4A02-B5AC-77BC8BC39CFE}"/>
                </c:ext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1-4A02-B5AC-77BC8BC39CFE}"/>
                </c:ext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1-4A02-B5AC-77BC8BC39CFE}"/>
                </c:ext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1-4A02-B5AC-77BC8BC39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Sheet1!$J$235:$M$235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Sheet1!$J$236:$M$236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81-4A02-B5AC-77BC8BC39CFE}"/>
            </c:ext>
          </c:extLst>
        </c:ser>
        <c:ser>
          <c:idx val="1"/>
          <c:order val="1"/>
          <c:tx>
            <c:strRef>
              <c:f>Sheet1!$I$237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8717948717948718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81-4A02-B5AC-77BC8BC39CFE}"/>
                </c:ext>
              </c:extLst>
            </c:dLbl>
            <c:dLbl>
              <c:idx val="1"/>
              <c:layout>
                <c:manualLayout>
                  <c:x val="-5.2197394250958588E-2"/>
                  <c:y val="-5.898606185677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81-4A02-B5AC-77BC8BC39CFE}"/>
                </c:ext>
              </c:extLst>
            </c:dLbl>
            <c:dLbl>
              <c:idx val="2"/>
              <c:layout>
                <c:manualLayout>
                  <c:x val="-3.282051282051282E-2"/>
                  <c:y val="-4.22670509125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81-4A02-B5AC-77BC8BC39CFE}"/>
                </c:ext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81-4A02-B5AC-77BC8BC39CFE}"/>
                </c:ext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81-4A02-B5AC-77BC8BC39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Sheet1!$J$235:$M$235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Sheet1!$J$237:$M$237</c:f>
              <c:numCache>
                <c:formatCode>0.00%</c:formatCode>
                <c:ptCount val="4"/>
                <c:pt idx="0">
                  <c:v>0.48230000000000001</c:v>
                </c:pt>
                <c:pt idx="1">
                  <c:v>0.55669999999999997</c:v>
                </c:pt>
                <c:pt idx="2">
                  <c:v>0.59040000000000004</c:v>
                </c:pt>
                <c:pt idx="3">
                  <c:v>0.58040000000000003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D81-4A02-B5AC-77BC8BC39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45376"/>
        <c:axId val="231845768"/>
      </c:lineChart>
      <c:catAx>
        <c:axId val="2318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5768"/>
        <c:crosses val="autoZero"/>
        <c:auto val="1"/>
        <c:lblAlgn val="ctr"/>
        <c:lblOffset val="100"/>
        <c:noMultiLvlLbl val="0"/>
      </c:catAx>
      <c:valAx>
        <c:axId val="23184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3184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CFFB-8103-4703-A759-C2ABE8B40321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F073-DA3A-4717-A5B8-C970A7D1E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51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89F1-8063-4D3B-A9F8-DB9041EB30D4}" type="datetimeFigureOut">
              <a:rPr lang="th-TH" smtClean="0"/>
              <a:t>15/10/62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3090-0FB5-44B7-BA2C-F79051C5C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1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0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15/10/2019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691197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ชี้แจงแนวทางการบริหารงบประมาณรายจ่าย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AU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35099" y="3890913"/>
            <a:ext cx="6400800" cy="1584176"/>
          </a:xfrm>
        </p:spPr>
        <p:txBody>
          <a:bodyPr/>
          <a:lstStyle/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จัดโดย...ฝ่ายแผนงาน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</a:t>
            </a:r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ตุลาคม 256</a:t>
            </a:r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09.00 – 12.00 น.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ห้องประชุมทองหลาง 1 อาคาร 7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ห้องประชุมปาริฉัตร อาคารบริหารและสำนักงานกลาง วิทยาเขตสงขลา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กล่องข้อความ 8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ผลการใช้จ่ายงบประมาณเงินรายได้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81840"/>
              </p:ext>
            </p:extLst>
          </p:nvPr>
        </p:nvGraphicFramePr>
        <p:xfrm>
          <a:off x="971600" y="2601488"/>
          <a:ext cx="7971467" cy="177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94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เงินรายได้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,289,646.00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207,529,647.87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129,452,923.10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117,869,391.28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39,636,841.75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529,778,450.00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32,242,365.00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170,606,514.97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25,846,368.45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59,951,798.60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22,117,012.92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310,764,059.94</a:t>
                      </a:r>
                      <a:endParaRPr lang="th-TH" sz="16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  <a:p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91.36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82.21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19.97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50.86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55.80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58.66</a:t>
                      </a:r>
                      <a:endParaRPr lang="th-TH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2562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ผลการใช้จ่ายงบประมาณเงินรายได้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29311"/>
              </p:ext>
            </p:extLst>
          </p:nvPr>
        </p:nvGraphicFramePr>
        <p:xfrm>
          <a:off x="1510392" y="2533650"/>
          <a:ext cx="6806024" cy="348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1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แสดงผลเปรียบเทียบแผนการใช้จ่ายภาครัฐ - ผลการใช้จ่ายงบประมาณมหาวิทยาลัย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จำแนกผลการใช้จ่ายรายไตรมาส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72777"/>
              </p:ext>
            </p:extLst>
          </p:nvPr>
        </p:nvGraphicFramePr>
        <p:xfrm>
          <a:off x="1691680" y="2554228"/>
          <a:ext cx="6840760" cy="389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ภาพรวมมหาวิทยาลัยทักษิณ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64827"/>
              </p:ext>
            </p:extLst>
          </p:nvPr>
        </p:nvGraphicFramePr>
        <p:xfrm>
          <a:off x="1562247" y="2554228"/>
          <a:ext cx="6732815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 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111642"/>
              </p:ext>
            </p:extLst>
          </p:nvPr>
        </p:nvGraphicFramePr>
        <p:xfrm>
          <a:off x="1562247" y="2485598"/>
          <a:ext cx="6732815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5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532646"/>
              </p:ext>
            </p:extLst>
          </p:nvPr>
        </p:nvGraphicFramePr>
        <p:xfrm>
          <a:off x="1145380" y="2621099"/>
          <a:ext cx="7459436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8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39524"/>
              </p:ext>
            </p:extLst>
          </p:nvPr>
        </p:nvGraphicFramePr>
        <p:xfrm>
          <a:off x="1562248" y="2531619"/>
          <a:ext cx="673434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2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จำแนกตามหน่วยงานบริหาร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597326"/>
              </p:ext>
            </p:extLst>
          </p:nvPr>
        </p:nvGraphicFramePr>
        <p:xfrm>
          <a:off x="636264" y="2568930"/>
          <a:ext cx="8143875" cy="386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จำแนกตามหน่วยงานวิทยาเขต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395957"/>
              </p:ext>
            </p:extLst>
          </p:nvPr>
        </p:nvGraphicFramePr>
        <p:xfrm>
          <a:off x="682390" y="2554228"/>
          <a:ext cx="8013342" cy="361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จำแนกตามส่วนงานวิชาการ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060039"/>
              </p:ext>
            </p:extLst>
          </p:nvPr>
        </p:nvGraphicFramePr>
        <p:xfrm>
          <a:off x="251521" y="2600247"/>
          <a:ext cx="8691546" cy="37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8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43"/>
          <p:cNvSpPr txBox="1"/>
          <p:nvPr/>
        </p:nvSpPr>
        <p:spPr>
          <a:xfrm>
            <a:off x="1299961" y="2415998"/>
            <a:ext cx="752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แนวทางและหลักการสำคัญใน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ทำงบประมาณ ประจำปีงบประมาณ พ.ศ. 2563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6" y="1028309"/>
            <a:ext cx="2006383" cy="668794"/>
          </a:xfrm>
          <a:prstGeom prst="rect">
            <a:avLst/>
          </a:prstGeom>
        </p:spPr>
      </p:pic>
      <p:sp>
        <p:nvSpPr>
          <p:cNvPr id="52" name="AutoShape 6"/>
          <p:cNvSpPr>
            <a:spLocks noChangeArrowheads="1"/>
          </p:cNvSpPr>
          <p:nvPr/>
        </p:nvSpPr>
        <p:spPr bwMode="gray">
          <a:xfrm>
            <a:off x="2127097" y="905007"/>
            <a:ext cx="3937838" cy="78746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3" name="Group 31"/>
          <p:cNvGrpSpPr>
            <a:grpSpLocks/>
          </p:cNvGrpSpPr>
          <p:nvPr/>
        </p:nvGrpSpPr>
        <p:grpSpPr bwMode="auto">
          <a:xfrm>
            <a:off x="2347391" y="1110886"/>
            <a:ext cx="498876" cy="415594"/>
            <a:chOff x="5088" y="240"/>
            <a:chExt cx="384" cy="384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70" name="Line 43"/>
          <p:cNvSpPr>
            <a:spLocks noChangeShapeType="1"/>
          </p:cNvSpPr>
          <p:nvPr/>
        </p:nvSpPr>
        <p:spPr bwMode="auto">
          <a:xfrm>
            <a:off x="2183193" y="-1737293"/>
            <a:ext cx="582438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2416940" y="-557152"/>
            <a:ext cx="582438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4" name="กล่องข้อความ 83"/>
          <p:cNvSpPr txBox="1"/>
          <p:nvPr/>
        </p:nvSpPr>
        <p:spPr>
          <a:xfrm>
            <a:off x="1278252" y="2964889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ประจำปีงบประมาณ พ.ศ. 2563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กล่องข้อความ 87"/>
          <p:cNvSpPr txBox="1"/>
          <p:nvPr/>
        </p:nvSpPr>
        <p:spPr>
          <a:xfrm>
            <a:off x="1299961" y="1866536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กล่องข้อความ 89"/>
          <p:cNvSpPr txBox="1"/>
          <p:nvPr/>
        </p:nvSpPr>
        <p:spPr>
          <a:xfrm>
            <a:off x="1294266" y="3493936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2563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1294266" y="4083182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5" name="รูปภาพ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92193"/>
            <a:ext cx="366926" cy="366926"/>
          </a:xfrm>
          <a:prstGeom prst="rect">
            <a:avLst/>
          </a:prstGeom>
        </p:spPr>
      </p:pic>
      <p:pic>
        <p:nvPicPr>
          <p:cNvPr id="100" name="รูปภาพ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6" y="3490852"/>
            <a:ext cx="366926" cy="403080"/>
          </a:xfrm>
          <a:prstGeom prst="rect">
            <a:avLst/>
          </a:prstGeom>
        </p:spPr>
      </p:pic>
      <p:pic>
        <p:nvPicPr>
          <p:cNvPr id="101" name="รูปภาพ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434639"/>
            <a:ext cx="366926" cy="366926"/>
          </a:xfrm>
          <a:prstGeom prst="rect">
            <a:avLst/>
          </a:prstGeom>
        </p:spPr>
      </p:pic>
      <p:pic>
        <p:nvPicPr>
          <p:cNvPr id="102" name="รูปภาพ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0" y="2977912"/>
            <a:ext cx="366926" cy="366926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1" y="4082374"/>
            <a:ext cx="366926" cy="366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จำแนกตามส่วนงานอื่น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504251"/>
              </p:ext>
            </p:extLst>
          </p:nvPr>
        </p:nvGraphicFramePr>
        <p:xfrm>
          <a:off x="799192" y="2531619"/>
          <a:ext cx="8143875" cy="370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1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77184" y="1767683"/>
            <a:ext cx="66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ต่ำกว่าร้อยละ 50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01348" y="2485598"/>
            <a:ext cx="593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 (พัทลุง) ร้อยละ 26.08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พยาบาลศาสตร์ ร้อยละ 32.52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บริหารวิทยาเขตพัทลุง ร้อยละ 48.51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620688"/>
            <a:ext cx="8302748" cy="1107996"/>
            <a:chOff x="640319" y="619225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619225"/>
              <a:ext cx="8302748" cy="1107996"/>
              <a:chOff x="640319" y="619225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763241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619225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411313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484784"/>
            <a:ext cx="7821380" cy="62788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556792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44266" y="1556792"/>
            <a:ext cx="74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5503" y="2204865"/>
            <a:ext cx="7919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บริหารวิทยาเขตสงขลา ร้อยละ 52.88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สถาบัน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ทักษิณคดีศึกษา ร้อยละ 53.63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แผนงาน ร้อยละ 55.24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ศิลปกรรมศาสตร์ ร้อยละ 58.54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วิทยาลัย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ภูมิปัญญาชุมชน ร้อยละ 60.15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อุตสาหกรรมเกษตรและชีวภาพ ร้อยละ 63.34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ศึกษาศาสตร์ ร้อยละ 64.80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วิทยาลัย</a:t>
            </a:r>
            <a:r>
              <a:rPr lang="th-TH" sz="2800" b="1" dirty="0" err="1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การเพื่อการพัฒนา ร้อยละ 65.52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วิเทศสัมพันธ์ ร้อยละ 65.67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วิทยาศาสตร์ ร้อยละ 66.00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620688"/>
            <a:ext cx="8302748" cy="1107996"/>
            <a:chOff x="640319" y="619225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619225"/>
              <a:ext cx="8302748" cy="1107996"/>
              <a:chOff x="640319" y="619225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763241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619225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411313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869659" y="1484784"/>
            <a:ext cx="7821380" cy="62788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444266" y="1556792"/>
            <a:ext cx="74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</a:t>
            </a: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556792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สี่เหลี่ยมผืนผ้า 20"/>
          <p:cNvSpPr/>
          <p:nvPr/>
        </p:nvSpPr>
        <p:spPr>
          <a:xfrm>
            <a:off x="866728" y="2256682"/>
            <a:ext cx="6582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11.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บริหารงานสภามหาวิทยาลัย ร้อยละ 67.29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กิจการนิสิตวิทยาเขตสงขลา ร้อยละ 67.85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13.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วิทยาการสุขภาพและการกีฬา ร้อยละ 68.05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นิติศาสตร์ ร้อยละ 69.33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เศรษฐศาสตร์และบริหารธุรกิจ ร้อยละ 69.58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71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620688"/>
            <a:ext cx="8302748" cy="1107996"/>
            <a:chOff x="640319" y="619225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619225"/>
              <a:ext cx="8302748" cy="1107996"/>
              <a:chOff x="640319" y="619225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763241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619225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</a:t>
                </a:r>
                <a:r>
                  <a:rPr lang="en-US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411313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484784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556792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56113" y="1556792"/>
            <a:ext cx="66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80367" y="2204864"/>
            <a:ext cx="71215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วิทยาลัย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นานาชาติ ร้อยละ 70.58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วิชาการ ร้อยละ 71.03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กิจการนิสิตวิทยาเขตพัทลุง ร้อยละ 71.44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มนุษยศาสตร์และสังคมศาสตร์ ร้อยละ 73.86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สถาบัน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ปฏิบัติการชุมชนเพื่อการศึกษาแบบบูรณาการ ร้อยละ 74.63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บัณฑิต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วิทยาลัย ร้อยละ 77.05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วิศวกรรมศาสตร์ ร้อยละ 77.67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คอมพิวเตอร์ (สงขลา) ร้อยละ 87.32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บริหารกลางและทรัพยากรบุคคล ร้อยละ 87.94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นิติการ ร้อยละ 88.50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730280" cy="60881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56113" y="1798460"/>
            <a:ext cx="714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 (ต่อ)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(พัทลุง) ร้อยละ 91.52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และพัฒนา ร้อยละ 92.63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(สงขลา) ร้อยละ 94.69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ตรวจสอบภายใน ร้อยละ 95.56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เทคโนโลยีและการพัฒนาชุมชน ร้อยละ 95.89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ประกันคุณภาพการศึกษา ร้อยละ 98.62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17. </a:t>
            </a:r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การคลังและทรัพย์สิน ร้อยละ 99.00</a:t>
            </a:r>
            <a:endParaRPr lang="en-US" sz="28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 startAt="11"/>
            </a:pPr>
            <a:endParaRPr lang="th-TH" sz="2800" b="1" dirty="0" smtClean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4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331640" y="1370290"/>
            <a:ext cx="7272808" cy="1536268"/>
            <a:chOff x="1331640" y="1370290"/>
            <a:chExt cx="7272808" cy="15362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331640" y="1370290"/>
              <a:ext cx="7272808" cy="153626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619672" y="1757141"/>
              <a:ext cx="864096" cy="762566"/>
              <a:chOff x="5088" y="240"/>
              <a:chExt cx="384" cy="384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7" name="กล่องข้อความ 16"/>
            <p:cNvSpPr txBox="1"/>
            <p:nvPr/>
          </p:nvSpPr>
          <p:spPr>
            <a:xfrm>
              <a:off x="2166093" y="1583456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แนวทางการบริหารงบประมาณรายจ่าย 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</a:t>
              </a:r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40" y="3429000"/>
            <a:ext cx="4848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/>
          <p:cNvSpPr txBox="1"/>
          <p:nvPr/>
        </p:nvSpPr>
        <p:spPr>
          <a:xfrm>
            <a:off x="752330" y="2226921"/>
            <a:ext cx="59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งบประมาณเงินแผ่นดิน/เงินอุดหนุนจากรัฐบาล</a:t>
            </a:r>
            <a:endParaRPr lang="th-TH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752330" y="2794930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 โดยอ้างอิงตามเงินงวดที่ได้รับจัดสรรจากสำนักงบประมาณ</a:t>
            </a:r>
            <a:endParaRPr lang="th-TH" sz="3000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52330" y="3573016"/>
            <a:ext cx="59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  <a:endParaRPr lang="th-TH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52330" y="407707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อนุมัติงวดเงินทั้งจำนวน (ร้อยละ 100)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752330" y="458112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กรณี จำนวนนิสิตรับจริงไม่เป็นไปตามแผนที่กำหนด มหาวิทยาลัยจะดำเนินการปรับลด/ปรับเพิ่มงบประมาณตามรายรับจริง ในช่วงเดือนกรกฎาคม 256</a:t>
            </a:r>
            <a:r>
              <a:rPr lang="en-US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         ส่วนงาน/หน่วยงานที่จะต้องมีการปรับลดงบประมาณ หากงบประมาณของปี           พ.ศ. 256</a:t>
            </a:r>
            <a:r>
              <a:rPr lang="en-US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มีไม่เพียงพอปรับลด จะดำเนินการปรับลดในปีงบประมาณต่อไปชดเชย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971600" y="932891"/>
            <a:ext cx="4583223" cy="1004930"/>
            <a:chOff x="971600" y="932891"/>
            <a:chExt cx="4583223" cy="1004930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2267744" y="1059732"/>
              <a:ext cx="3287079" cy="878089"/>
              <a:chOff x="2204496" y="1080326"/>
              <a:chExt cx="4148617" cy="830997"/>
            </a:xfrm>
          </p:grpSpPr>
          <p:sp>
            <p:nvSpPr>
              <p:cNvPr id="8" name="กล่องข้อความ 7"/>
              <p:cNvSpPr txBox="1"/>
              <p:nvPr/>
            </p:nvSpPr>
            <p:spPr>
              <a:xfrm>
                <a:off x="2204496" y="1080326"/>
                <a:ext cx="41486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การอนุมัติงวดเงิน</a:t>
                </a:r>
                <a:endParaRPr lang="th-TH" sz="4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9" name="ลูกศรเชื่อมต่อแบบตรง 18"/>
              <p:cNvCxnSpPr/>
              <p:nvPr/>
            </p:nvCxnSpPr>
            <p:spPr>
              <a:xfrm>
                <a:off x="2204496" y="178428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932891"/>
              <a:ext cx="1162335" cy="870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11560" y="937294"/>
            <a:ext cx="7293921" cy="1680611"/>
            <a:chOff x="590447" y="1028308"/>
            <a:chExt cx="6067227" cy="186786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</a:t>
              </a:r>
              <a:endPara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22318" y="1916832"/>
            <a:ext cx="7854136" cy="1228725"/>
            <a:chOff x="2334" y="1228"/>
            <a:chExt cx="3072" cy="774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</p:grpSpPr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2334" y="1228"/>
              <a:ext cx="3072" cy="774"/>
            </a:xfrm>
            <a:prstGeom prst="roundRect">
              <a:avLst>
                <a:gd name="adj" fmla="val 10889"/>
              </a:avLst>
            </a:prstGeom>
            <a:gradFill>
              <a:gsLst>
                <a:gs pos="0">
                  <a:srgbClr val="FFCC99"/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 dirty="0">
                <a:cs typeface="+mn-cs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2334" y="1515"/>
              <a:ext cx="172" cy="26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17945" y="3284984"/>
            <a:ext cx="7854136" cy="1228725"/>
            <a:chOff x="817945" y="3441727"/>
            <a:chExt cx="7854136" cy="1228725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817945" y="3441727"/>
              <a:ext cx="7854136" cy="12287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827584" y="386104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827584" y="4653137"/>
            <a:ext cx="7844497" cy="1296144"/>
            <a:chOff x="894672" y="1889496"/>
            <a:chExt cx="7652993" cy="1260424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896244" y="1889496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gray">
            <a:xfrm>
              <a:off x="894672" y="2330067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1278338" y="2099154"/>
            <a:ext cx="70380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ทุกหน่วยงานที่ได้รับจัดสรรงบประมาณจะต้องรับผิดชอบบริหารจัดการงบประมาณให้พอใช้</a:t>
            </a:r>
            <a:r>
              <a:rPr lang="th-TH" sz="26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ตลอดทั้ง</a:t>
            </a:r>
            <a:r>
              <a:rPr lang="th-TH" sz="26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ปี โดยอาจปรับเปลี่ยนแผนได้ตามความจำเป็น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276973" y="3448505"/>
            <a:ext cx="6375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800" b="1" dirty="0">
                <a:solidFill>
                  <a:schemeClr val="tx2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จะอนุมัติงบประมาณที่หน่วยงานได้รับจัดสรรเป็นงวดตามความเหมาะสมให้เป็นไปตามแนวทางที่อธิการบดีอนุมัติ</a:t>
            </a:r>
            <a:endParaRPr lang="en-US" sz="2800" b="1" dirty="0">
              <a:solidFill>
                <a:schemeClr val="tx2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296926" y="5026335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800" b="1" u="sng" dirty="0">
                <a:solidFill>
                  <a:srgbClr val="FF33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ห้ามมิ</a:t>
            </a:r>
            <a:r>
              <a:rPr lang="th-TH" sz="2800" b="1" u="sng" dirty="0">
                <a:solidFill>
                  <a:srgbClr val="FF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ให้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ก่อหนี้ผูกพันก่อนได้รับอนุมัติงวดเงินจากมหาวิทยาลัย</a:t>
            </a:r>
            <a:endParaRPr lang="en-US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61325" y="947803"/>
            <a:ext cx="7293921" cy="1680611"/>
            <a:chOff x="590447" y="1028308"/>
            <a:chExt cx="6067227" cy="186786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</a:t>
              </a:r>
              <a:endPara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/>
          <p:cNvGrpSpPr/>
          <p:nvPr/>
        </p:nvGrpSpPr>
        <p:grpSpPr>
          <a:xfrm>
            <a:off x="683568" y="1961497"/>
            <a:ext cx="7854136" cy="1667117"/>
            <a:chOff x="817945" y="4725143"/>
            <a:chExt cx="7854136" cy="1667117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817945" y="4725143"/>
              <a:ext cx="7854136" cy="166711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3">
                    <a:lumMod val="40000"/>
                    <a:lumOff val="6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822318" y="532810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683568" y="3683160"/>
            <a:ext cx="7854136" cy="1348730"/>
            <a:chOff x="894672" y="1916833"/>
            <a:chExt cx="7665275" cy="1260424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908526" y="1916833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894672" y="236555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697420" y="5101484"/>
            <a:ext cx="7840284" cy="1386082"/>
            <a:chOff x="899592" y="3322450"/>
            <a:chExt cx="7651421" cy="1260424"/>
          </a:xfrm>
        </p:grpSpPr>
        <p:sp>
          <p:nvSpPr>
            <p:cNvPr id="22" name="AutoShape 10"/>
            <p:cNvSpPr>
              <a:spLocks noChangeArrowheads="1"/>
            </p:cNvSpPr>
            <p:nvPr/>
          </p:nvSpPr>
          <p:spPr bwMode="gray">
            <a:xfrm>
              <a:off x="899592" y="3322450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rgbClr val="FFFF66"/>
                </a:gs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902964" y="374311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172080" y="2021886"/>
            <a:ext cx="70723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600" b="1" dirty="0">
                <a:solidFill>
                  <a:srgbClr val="00B05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การบริหารงบประมาณสำหรับ</a:t>
            </a:r>
            <a:r>
              <a:rPr lang="th-TH" sz="2600" b="1" dirty="0" err="1">
                <a:solidFill>
                  <a:srgbClr val="00B05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600" b="1" dirty="0">
                <a:solidFill>
                  <a:srgbClr val="00B05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การเรียนการสอนภาคปกติ คณะจะต้องรับผิดชอบเกี่ยวกับ</a:t>
            </a:r>
            <a:r>
              <a:rPr lang="th-TH" sz="2600" b="1" dirty="0" err="1">
                <a:solidFill>
                  <a:srgbClr val="00B05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600" b="1" dirty="0">
                <a:solidFill>
                  <a:srgbClr val="00B05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การเรียนการสอนดให้กับทุกรายวิชาที่สังกัดคณะนั้น ๆ โดยไม่จำกัดว่านิสิตที่ลงทะเบียนสังกัดคณะใด เนื่องจากได้มีการประมาณการรายได้ครอบคลุมไว้แล้วตั้งแต่ต้นปีงบประมาณ</a:t>
            </a:r>
            <a:endParaRPr lang="en-US" sz="2600" b="1" dirty="0">
              <a:solidFill>
                <a:srgbClr val="00B050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34152" y="3771592"/>
            <a:ext cx="7110255" cy="109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การบริหารงบประมาณใน</a:t>
            </a:r>
            <a:r>
              <a:rPr lang="th-TH" sz="2400" b="1" dirty="0" err="1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400" b="1" dirty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ภาคสมทบ/ภาคพิเศษทุกโครงการหน่วยงานที่รับผิดชอบหลักสูตรต้องรับผิดชอบค่าใช้จ่ายที่เกิดจากการดำเนินการจัดการเรียนการสอนของโครงการทั้งหมด</a:t>
            </a:r>
            <a:endParaRPr lang="en-US" sz="1600" b="1" dirty="0">
              <a:solidFill>
                <a:srgbClr val="C00000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72079" y="5229200"/>
            <a:ext cx="707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ผู้บริหารของแต่ละหน่วยงานต้องกำกับ ควบคุม ดูแลการบริหารงบประมาณของหน่วยงาน โดยต้องมีการตรวจสอบวงเงินงบประมาณอย่างชัดเจนก่อนมีการอนุมัติในแต่ละครั้ง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6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331640" y="1196752"/>
            <a:ext cx="7272808" cy="1967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668398"/>
            <a:ext cx="995390" cy="1024199"/>
            <a:chOff x="5088" y="240"/>
            <a:chExt cx="384" cy="384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5" name="กล่องข้อความ 14"/>
          <p:cNvSpPr txBox="1"/>
          <p:nvPr/>
        </p:nvSpPr>
        <p:spPr>
          <a:xfrm>
            <a:off x="2166093" y="140991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30 กันยายน 2562)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44" y="3490477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683568" y="1929914"/>
            <a:ext cx="8042697" cy="1283061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87357" y="2361894"/>
            <a:ext cx="439750" cy="4191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grpSp>
        <p:nvGrpSpPr>
          <p:cNvPr id="18" name="กลุ่ม 17"/>
          <p:cNvGrpSpPr/>
          <p:nvPr/>
        </p:nvGrpSpPr>
        <p:grpSpPr>
          <a:xfrm>
            <a:off x="684297" y="3267867"/>
            <a:ext cx="8041967" cy="1601293"/>
            <a:chOff x="816293" y="4056074"/>
            <a:chExt cx="7860163" cy="1528197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816293" y="4682223"/>
              <a:ext cx="439751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692648" y="4978744"/>
            <a:ext cx="8033615" cy="1330576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83568" y="5411327"/>
            <a:ext cx="450754" cy="430977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78457" y="2135242"/>
            <a:ext cx="7015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800" b="1" dirty="0">
                <a:solidFill>
                  <a:srgbClr val="7030A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หน่วยงานจะต้องมีการปฏิบัติตามระเบียบ/ประกาศ/หรือข้อตกลงใด ๆ เกี่ยวกับการบริหารงบประมาณที่เกี่ยวข้องอย่างเคร่งครัด</a:t>
            </a:r>
            <a:endParaRPr lang="en-US" b="1" dirty="0">
              <a:solidFill>
                <a:srgbClr val="7030A0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60062" y="5159773"/>
            <a:ext cx="75662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600" b="1" dirty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งบประมาณสำหรับรองรับกิจกรรมการฝึกสอน มิให้โอนไปเพื่อดำเนินการรายการอื่นหากมีงบประมาณคงเหลือให้เป็นเงินสะสมคณะศึกษาศาสตร์ </a:t>
            </a:r>
            <a:r>
              <a:rPr lang="th-TH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–</a:t>
            </a:r>
            <a:r>
              <a:rPr lang="en-US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600" b="1" dirty="0" smtClean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รองรับ</a:t>
            </a:r>
            <a:r>
              <a:rPr lang="th-TH" sz="2600" b="1" dirty="0">
                <a:solidFill>
                  <a:srgbClr val="C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การฝึกสอน</a:t>
            </a:r>
            <a:endParaRPr lang="en-US" sz="2600" b="1" dirty="0">
              <a:solidFill>
                <a:srgbClr val="C00000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44927" y="3591459"/>
            <a:ext cx="7470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ไม่สนับสนุนให้หน่วยงานกลางจ้างลูกจ้างของมหาวิทยาลัยนอกเหนือจากที่ได้รับอนุมัติกรอบอัตราจากมหาวิทยาลัย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5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22318" y="1916832"/>
            <a:ext cx="7805630" cy="1400712"/>
          </a:xfrm>
          <a:prstGeom prst="roundRect">
            <a:avLst>
              <a:gd name="adj" fmla="val 10889"/>
            </a:avLst>
          </a:prstGeom>
          <a:gradFill>
            <a:gsLst>
              <a:gs pos="0">
                <a:srgbClr val="FFCC99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19882" y="2391606"/>
            <a:ext cx="439750" cy="4191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grpSp>
        <p:nvGrpSpPr>
          <p:cNvPr id="2" name="กลุ่ม 1"/>
          <p:cNvGrpSpPr/>
          <p:nvPr/>
        </p:nvGrpSpPr>
        <p:grpSpPr>
          <a:xfrm>
            <a:off x="766333" y="3398909"/>
            <a:ext cx="7861615" cy="1182219"/>
            <a:chOff x="822320" y="3756691"/>
            <a:chExt cx="7854136" cy="1351197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gray">
            <a:xfrm>
              <a:off x="822320" y="3756691"/>
              <a:ext cx="7854136" cy="1351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825126" y="428061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708325" y="4682397"/>
            <a:ext cx="8033615" cy="1921586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/>
          </a:p>
          <a:p>
            <a:pPr lvl="0"/>
            <a:endParaRPr lang="en-US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708325" y="5589240"/>
            <a:ext cx="440169" cy="403209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59632" y="2017023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งบประมาณสำหรับการจ้างบุคลากรและการพัฒนาบุคลากร ของส่วนงานวิชาการกำหนดใหตั้งทั้งสองส่วนในภาพรวมของส่วนงานจะต้องไม่เกิน ร้อยละ 60 ของงบประมาณที่ได้รับจัดสรร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09311" y="3501008"/>
            <a:ext cx="6652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600" b="1" dirty="0">
                <a:solidFill>
                  <a:schemeClr val="tx2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การใช้ยานพาหนะของหน่วยงานบริหาร มหาวิทยาลัยรับผิดชอบค่าน้ำมันเชื้อเพลิงและหล่อลื่น ยกเว้น การดำเนินงานในลักษณะโครงการ</a:t>
            </a:r>
            <a:endParaRPr lang="en-US" sz="2600" b="1" dirty="0">
              <a:solidFill>
                <a:schemeClr val="tx2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210633" y="4788917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2400" b="1" dirty="0">
                <a:solidFill>
                  <a:schemeClr val="accent2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งบประมาณในส่วนของการซ่อมแซมครุภัณฑ์อาคารสถานที่ส่วนกลาง ให้วิทยาเขตพิจารณาแบ่งการดำเนินงานเป็น 2 ส่วน คือ ส่วนของการซ่อมแซมครุภัณฑ์อาคารสถานที่ทั่วไป และส่วนของการซ่อมแซมครุภัณฑ์อาคารสถานที่ด้าน</a:t>
            </a:r>
            <a:r>
              <a:rPr lang="th-TH" sz="2400" b="1" dirty="0" err="1">
                <a:solidFill>
                  <a:schemeClr val="accent2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400" b="1" dirty="0">
                <a:solidFill>
                  <a:schemeClr val="accent2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 และไม่อนุญาตให้โอนไปดำเนินการเพื่องานอื่น ยกเว้นได้รับอนุมัติจากมหาวิทยาลัย</a:t>
            </a:r>
            <a:endParaRPr lang="en-US" sz="2400" b="1" dirty="0">
              <a:solidFill>
                <a:schemeClr val="accent2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21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899592" y="764704"/>
            <a:ext cx="5400600" cy="1322595"/>
            <a:chOff x="899592" y="764704"/>
            <a:chExt cx="5400600" cy="1322595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2637227" y="1165232"/>
              <a:ext cx="3662965" cy="922067"/>
              <a:chOff x="2509057" y="1141851"/>
              <a:chExt cx="4148617" cy="1026210"/>
            </a:xfrm>
          </p:grpSpPr>
          <p:sp>
            <p:nvSpPr>
              <p:cNvPr id="6" name="กล่องข้อความ 5"/>
              <p:cNvSpPr txBox="1"/>
              <p:nvPr/>
            </p:nvSpPr>
            <p:spPr>
              <a:xfrm>
                <a:off x="2509057" y="1141851"/>
                <a:ext cx="4148617" cy="102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การก่อหนี้ผูกพัน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7" name="ลูกศรเชื่อมต่อแบบตรง 6"/>
              <p:cNvCxnSpPr/>
              <p:nvPr/>
            </p:nvCxnSpPr>
            <p:spPr>
              <a:xfrm>
                <a:off x="2641482" y="2058482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764704"/>
              <a:ext cx="1737635" cy="1322595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/>
        </p:nvGrpSpPr>
        <p:grpSpPr>
          <a:xfrm>
            <a:off x="2051720" y="2179569"/>
            <a:ext cx="2739714" cy="3193648"/>
            <a:chOff x="539552" y="2179569"/>
            <a:chExt cx="2739714" cy="3193648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646651" y="2348881"/>
              <a:ext cx="2632615" cy="3024336"/>
            </a:xfrm>
            <a:prstGeom prst="roundRect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กล่องข้อความ 39"/>
            <p:cNvSpPr txBox="1"/>
            <p:nvPr/>
          </p:nvSpPr>
          <p:spPr>
            <a:xfrm>
              <a:off x="755576" y="3147963"/>
              <a:ext cx="2376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รายการงบลงทุนที่มีวงเงินต่อรายการไม่เกิน 2 ล้านบาท เบิกจ่ายให้แล้วเสร็จภายในเดือนมีนาคม 2563</a:t>
              </a:r>
              <a:endParaRPr lang="th-TH" sz="2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6" name="รูปภาพ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79569"/>
              <a:ext cx="1013670" cy="695656"/>
            </a:xfrm>
            <a:prstGeom prst="rect">
              <a:avLst/>
            </a:prstGeom>
          </p:spPr>
        </p:pic>
      </p:grpSp>
      <p:grpSp>
        <p:nvGrpSpPr>
          <p:cNvPr id="55" name="กลุ่ม 54"/>
          <p:cNvGrpSpPr/>
          <p:nvPr/>
        </p:nvGrpSpPr>
        <p:grpSpPr>
          <a:xfrm>
            <a:off x="4899408" y="2139999"/>
            <a:ext cx="2734637" cy="3233218"/>
            <a:chOff x="3387240" y="2139999"/>
            <a:chExt cx="2734637" cy="3233218"/>
          </a:xfrm>
        </p:grpSpPr>
        <p:sp>
          <p:nvSpPr>
            <p:cNvPr id="44" name="สี่เหลี่ยมผืนผ้ามุมมน 43"/>
            <p:cNvSpPr/>
            <p:nvPr/>
          </p:nvSpPr>
          <p:spPr>
            <a:xfrm>
              <a:off x="3489262" y="2348881"/>
              <a:ext cx="2632615" cy="302433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240" y="2139999"/>
              <a:ext cx="1013670" cy="695656"/>
            </a:xfrm>
            <a:prstGeom prst="rect">
              <a:avLst/>
            </a:prstGeom>
          </p:spPr>
        </p:pic>
        <p:sp>
          <p:nvSpPr>
            <p:cNvPr id="52" name="กล่องข้อความ 51"/>
            <p:cNvSpPr txBox="1"/>
            <p:nvPr/>
          </p:nvSpPr>
          <p:spPr>
            <a:xfrm>
              <a:off x="3617437" y="3146192"/>
              <a:ext cx="23762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รายการลงทุนที่มีวงเงินต่อรายการเกิน 2 ล้านบาท จะต้องลงนามในสัญญาให้แล้วเสร็จภายในเดือนมีนาคม 2563 และเบิกจ่ายให้เป็นไปตามงวดงานในสัญญา</a:t>
              </a:r>
              <a:endPara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685999" y="932777"/>
            <a:ext cx="7206351" cy="2204864"/>
            <a:chOff x="819365" y="910564"/>
            <a:chExt cx="7206351" cy="2204864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1619672" y="910564"/>
              <a:ext cx="6406044" cy="2204864"/>
              <a:chOff x="2590742" y="1437578"/>
              <a:chExt cx="4569716" cy="2049710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204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</a:t>
                </a:r>
                <a:endParaRPr lang="th-TH" sz="4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874118" y="1970704"/>
            <a:ext cx="7630418" cy="1380686"/>
            <a:chOff x="646651" y="2348881"/>
            <a:chExt cx="2632615" cy="3024336"/>
          </a:xfrm>
        </p:grpSpPr>
        <p:sp>
          <p:nvSpPr>
            <p:cNvPr id="19" name="สี่เหลี่ยมผืนผ้ามุมมน 18"/>
            <p:cNvSpPr/>
            <p:nvPr/>
          </p:nvSpPr>
          <p:spPr>
            <a:xfrm>
              <a:off x="646651" y="2348881"/>
              <a:ext cx="2632615" cy="3024336"/>
            </a:xfrm>
            <a:prstGeom prst="round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710221" y="2590519"/>
              <a:ext cx="2431689" cy="262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ฝ่ายแผนงานจะมีการติดตามผลการดำเนินงานและผลการใช้จ่ายงบประมาณ ประจำปีงบประมาณ พ.ศ. 2563 ทุกเดือน ทั้งนี้ทุกหน่วยงานจะต้องมีการตรวจสอบสถานะทางการเงินของตนเองทุกเดือน</a:t>
              </a:r>
              <a:endParaRPr lang="th-TH" sz="24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2" name="กลุ่ม 31"/>
          <p:cNvGrpSpPr/>
          <p:nvPr/>
        </p:nvGrpSpPr>
        <p:grpSpPr>
          <a:xfrm>
            <a:off x="869381" y="3451665"/>
            <a:ext cx="7615656" cy="1447805"/>
            <a:chOff x="639924" y="1994758"/>
            <a:chExt cx="2627522" cy="4509000"/>
          </a:xfrm>
        </p:grpSpPr>
        <p:sp>
          <p:nvSpPr>
            <p:cNvPr id="33" name="สี่เหลี่ยมผืนผ้ามุมมน 32"/>
            <p:cNvSpPr/>
            <p:nvPr/>
          </p:nvSpPr>
          <p:spPr>
            <a:xfrm>
              <a:off x="639924" y="1994758"/>
              <a:ext cx="2627522" cy="4509000"/>
            </a:xfrm>
            <a:prstGeom prst="round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กล่องข้อความ 33"/>
            <p:cNvSpPr txBox="1"/>
            <p:nvPr/>
          </p:nvSpPr>
          <p:spPr>
            <a:xfrm>
              <a:off x="705128" y="2380121"/>
              <a:ext cx="2431689" cy="373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คณะ/หน่วยงาน ต้องรายงาน แผน-ผล การใช้จ่ายงบประมาณ ระบุสาเหตุ/ปัญหา/อุปสรรค ที่ทำให้การเบิกจ่ายงบประมาณไม่เป็นไปตามแผน ต่อฝ่ายแผนงาน       ทุก</a:t>
              </a:r>
              <a:r>
                <a:rPr lang="th-TH" sz="2400" b="1" dirty="0" err="1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r>
                <a:rPr lang="th-TH" sz="2400" b="1" dirty="0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โดยส่งรายงานมายังฝ่ายแผนงาน ภายใน 15 วัน หลังสิ้น</a:t>
              </a:r>
              <a:r>
                <a:rPr lang="th-TH" sz="2400" b="1" dirty="0" err="1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endPara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869381" y="4999745"/>
            <a:ext cx="7615656" cy="1323995"/>
            <a:chOff x="646651" y="2348881"/>
            <a:chExt cx="2627522" cy="4582634"/>
          </a:xfrm>
        </p:grpSpPr>
        <p:sp>
          <p:nvSpPr>
            <p:cNvPr id="36" name="สี่เหลี่ยมผืนผ้ามุมมน 35"/>
            <p:cNvSpPr/>
            <p:nvPr/>
          </p:nvSpPr>
          <p:spPr>
            <a:xfrm>
              <a:off x="646651" y="2348881"/>
              <a:ext cx="2627522" cy="4509000"/>
            </a:xfrm>
            <a:prstGeom prst="roundRect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กล่องข้อความ 36"/>
            <p:cNvSpPr txBox="1"/>
            <p:nvPr/>
          </p:nvSpPr>
          <p:spPr>
            <a:xfrm>
              <a:off x="705128" y="2776916"/>
              <a:ext cx="2431689" cy="4154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กรณีการโอนเปลี่ยนแปลงหมวดเงินให้หน่วยงานดำเนินการปรับปรุงแผนการปฏิบัติงานและแผนงบประมาณ และจัดส่งฝ่ายแผนงานเพื่อดำเนินการในส่วนที่เกี่ยวข้องต่อไป</a:t>
              </a:r>
              <a:endParaRPr lang="th-TH" sz="24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2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85999" y="932776"/>
            <a:ext cx="7846441" cy="1107996"/>
            <a:chOff x="819365" y="910563"/>
            <a:chExt cx="7206351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619672" y="910563"/>
              <a:ext cx="6406044" cy="1107996"/>
              <a:chOff x="2590742" y="1437578"/>
              <a:chExt cx="4569716" cy="1030028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10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 </a:t>
                </a:r>
                <a:r>
                  <a:rPr lang="th-TH" sz="3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sp>
        <p:nvSpPr>
          <p:cNvPr id="9" name="กล่องข้อความ 8"/>
          <p:cNvSpPr txBox="1"/>
          <p:nvPr/>
        </p:nvSpPr>
        <p:spPr>
          <a:xfrm>
            <a:off x="712755" y="207839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ฝ่ายแผนงานประมวลและสรุปผลการใช้จ่ายงบประมาณ </a:t>
            </a:r>
          </a:p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r>
              <a:rPr lang="th-T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เพื่อเสนอต่อ.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971600" y="3462658"/>
            <a:ext cx="3816424" cy="703237"/>
            <a:chOff x="1115616" y="3589859"/>
            <a:chExt cx="3816424" cy="703237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1115616" y="3589859"/>
              <a:ext cx="310805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ลูกศรเชื่อมต่อแบบตรง 13"/>
            <p:cNvCxnSpPr/>
            <p:nvPr/>
          </p:nvCxnSpPr>
          <p:spPr>
            <a:xfrm>
              <a:off x="4223666" y="3589859"/>
              <a:ext cx="708374" cy="70323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6"/>
          <p:cNvSpPr>
            <a:spLocks noChangeArrowheads="1"/>
          </p:cNvSpPr>
          <p:nvPr/>
        </p:nvSpPr>
        <p:spPr bwMode="gray">
          <a:xfrm>
            <a:off x="1199550" y="3814276"/>
            <a:ext cx="2148314" cy="2062996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019530" y="4430275"/>
            <a:ext cx="250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คณะกรรมการการเงิน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และทรัพย์สิน</a:t>
            </a:r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gray">
          <a:xfrm>
            <a:off x="4938505" y="2132856"/>
            <a:ext cx="2877059" cy="273630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5015377" y="2831015"/>
            <a:ext cx="2726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CC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คณะกรรมการติดตามตรวจสอบและประเมินผลงานมหาวิทยาลัยทักษิณ</a:t>
            </a:r>
            <a:endParaRPr lang="th-TH" sz="2800" b="1" dirty="0">
              <a:solidFill>
                <a:srgbClr val="CC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gray">
          <a:xfrm>
            <a:off x="4228720" y="4795004"/>
            <a:ext cx="2071472" cy="1874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4010279" y="5587781"/>
            <a:ext cx="250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สภามหาวิทยาลัย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3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331640" y="1370290"/>
            <a:ext cx="7272808" cy="1536268"/>
            <a:chOff x="1331640" y="1370290"/>
            <a:chExt cx="7272808" cy="15362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331640" y="1370290"/>
              <a:ext cx="7272808" cy="153626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619672" y="1757141"/>
              <a:ext cx="864096" cy="762566"/>
              <a:chOff x="5088" y="240"/>
              <a:chExt cx="384" cy="384"/>
            </a:xfrm>
          </p:grpSpPr>
          <p:sp>
            <p:nvSpPr>
              <p:cNvPr id="9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7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8" name="กล่องข้อความ 7"/>
            <p:cNvSpPr txBox="1"/>
            <p:nvPr/>
          </p:nvSpPr>
          <p:spPr>
            <a:xfrm>
              <a:off x="2166093" y="1583456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แผนการใช้จ่ายงบประมาณ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2563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126667"/>
            <a:ext cx="3168352" cy="31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กลุ่ม 34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8" name="กล่องข้อความ 7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9" name="ลูกศรเชื่อมต่อแบบตรง 8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24561"/>
              </p:ext>
            </p:extLst>
          </p:nvPr>
        </p:nvGraphicFramePr>
        <p:xfrm>
          <a:off x="971600" y="2924944"/>
          <a:ext cx="7920882" cy="293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16,485,600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15,978,500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15,978,100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15,191,200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63,633,400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59,600,500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60,917,700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58,492,300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62,060,000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241,070,500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54,432,200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186,053,000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192,360,500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190,737,400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623,583,100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346,117,800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419,726,500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50,241,600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51,852,800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867,938,700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"/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5,450,400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6,132,800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9,051,900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7,489,700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28,124,800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482,086,500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688,808,500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326,124,400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327,331,100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1,824,350,500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26.43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37.75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17.88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17.94</a:t>
                      </a:r>
                      <a:endParaRPr lang="en-US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619672" y="2219933"/>
            <a:ext cx="864096" cy="455533"/>
            <a:chOff x="5088" y="240"/>
            <a:chExt cx="384" cy="384"/>
          </a:xfrm>
        </p:grpSpPr>
        <p:sp>
          <p:nvSpPr>
            <p:cNvPr id="25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34" name="กล่องข้อความ 33"/>
          <p:cNvSpPr txBox="1"/>
          <p:nvPr/>
        </p:nvSpPr>
        <p:spPr>
          <a:xfrm>
            <a:off x="1677137" y="21460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21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กล่องข้อความ 11"/>
          <p:cNvSpPr txBox="1"/>
          <p:nvPr/>
        </p:nvSpPr>
        <p:spPr>
          <a:xfrm>
            <a:off x="1762596" y="211881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4025989590"/>
              </p:ext>
            </p:extLst>
          </p:nvPr>
        </p:nvGraphicFramePr>
        <p:xfrm>
          <a:off x="1762596" y="2938121"/>
          <a:ext cx="6262027" cy="34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2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68202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4,317,000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4,317,000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4,317,000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4,317,700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17,268,700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4,317,000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4,317,000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4,317,000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4,317,700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17,268,700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kern="120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lang="en-US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754925" y="20653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5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762596" y="1964277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8" name="กลุ่ม 7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9" name="กล่องข้อความ 8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0" name="ลูกศรเชื่อมต่อแบบตรง 9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แผนภูมิ 10"/>
          <p:cNvGraphicFramePr/>
          <p:nvPr>
            <p:extLst>
              <p:ext uri="{D42A27DB-BD31-4B8C-83A1-F6EECF244321}">
                <p14:modId xmlns:p14="http://schemas.microsoft.com/office/powerpoint/2010/main" val="3170658480"/>
              </p:ext>
            </p:extLst>
          </p:nvPr>
        </p:nvGraphicFramePr>
        <p:xfrm>
          <a:off x="1694348" y="2626650"/>
          <a:ext cx="6262028" cy="353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640319" y="913958"/>
            <a:ext cx="7810385" cy="1107996"/>
            <a:chOff x="640319" y="913958"/>
            <a:chExt cx="7810385" cy="1107996"/>
          </a:xfrm>
        </p:grpSpPr>
        <p:sp>
          <p:nvSpPr>
            <p:cNvPr id="4" name="กล่องข้อความ 3"/>
            <p:cNvSpPr txBox="1"/>
            <p:nvPr/>
          </p:nvSpPr>
          <p:spPr>
            <a:xfrm>
              <a:off x="1475656" y="913958"/>
              <a:ext cx="6975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ผลการใช้จ่ายงบประมาณ ประจำปีงบประมาณ พ.ศ. 2562</a:t>
              </a:r>
              <a:endPara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" name="ลูกศรเชื่อมต่อแบบตรง 4"/>
            <p:cNvCxnSpPr/>
            <p:nvPr/>
          </p:nvCxnSpPr>
          <p:spPr>
            <a:xfrm>
              <a:off x="1720438" y="1710756"/>
              <a:ext cx="6667986" cy="12263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4" t="-3330" r="11906" b="3330"/>
            <a:stretch/>
          </p:blipFill>
          <p:spPr>
            <a:xfrm>
              <a:off x="640319" y="934961"/>
              <a:ext cx="1080119" cy="788058"/>
            </a:xfrm>
            <a:prstGeom prst="rect">
              <a:avLst/>
            </a:prstGeom>
          </p:spPr>
        </p:pic>
      </p:grpSp>
      <p:sp>
        <p:nvSpPr>
          <p:cNvPr id="11" name="กล่องข้อความ 10"/>
          <p:cNvSpPr txBox="1"/>
          <p:nvPr/>
        </p:nvSpPr>
        <p:spPr>
          <a:xfrm>
            <a:off x="2277473" y="183111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งบประมาณมหาวิทยาลัยทักษิณ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37709"/>
              </p:ext>
            </p:extLst>
          </p:nvPr>
        </p:nvGraphicFramePr>
        <p:xfrm>
          <a:off x="1175814" y="2762302"/>
          <a:ext cx="7428636" cy="255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แหล่งงบประมาณ</a:t>
                      </a:r>
                      <a:endParaRPr lang="th-TH" sz="24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sz="24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</a:t>
                      </a:r>
                      <a:endParaRPr lang="th-TH" sz="24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400" b="1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งบประมาณเงินแผ่นดิน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21,481,300.00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17,149,140.00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79.83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งบประมาณเงินอุดหนุนจากรัฐบาล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1,379,856,800.00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1,003,107,531.63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72.70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งบประมาณเงินรายได้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529,778,450.00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310,764,059.94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58.66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รวมงบประมาณมหาวิทยาลัยทักษิณ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1,931,116,550.00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1,331,020,731.57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68.92</a:t>
                      </a:r>
                      <a:endParaRPr lang="th-TH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5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6687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4,784,200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4,425,700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4,425,400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4,001,700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17,637,000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14,708,500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3,603,600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2,979,300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2,650,000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23,941,400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29,562,500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162,237,500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169,389,500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167,389,900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528,579,400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312,322,000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383,695,400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3,444,100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3,360,700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702,822,200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"/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      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61</a:t>
                      </a: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377</a:t>
                      </a: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,200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553,962,200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180,238,300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177,402,300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1,272,980,000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28.39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43.52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14.15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13.94</a:t>
                      </a:r>
                      <a:endParaRPr lang="en-US" sz="1800" b="1" kern="120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677137" y="21460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6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กล่องข้อความ 8"/>
          <p:cNvSpPr txBox="1"/>
          <p:nvPr/>
        </p:nvSpPr>
        <p:spPr>
          <a:xfrm>
            <a:off x="1905107" y="2118819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263955966"/>
              </p:ext>
            </p:extLst>
          </p:nvPr>
        </p:nvGraphicFramePr>
        <p:xfrm>
          <a:off x="2020694" y="2949816"/>
          <a:ext cx="6267293" cy="314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97741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7,384,400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7,235,800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7,235,700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6,871,800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28,727,700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44,892,000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57,314,100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55,513,000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59,410,000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217,129,100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24,869,700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23,815,500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22,971,000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23,347,500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95,003,700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33,795,800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36,031,100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46,797,500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48,492,100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165,116,500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TH SarabunPSK" panose="020B0500040200020003" pitchFamily="34" charset="-34"/>
                        <a:buChar char=""/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5,450,400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6,132,800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9,051,900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7,489,700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28,124,800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116,392,300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130,529,300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141,569,100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145,611,100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534,101,800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21.79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24.44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26.51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27.26</a:t>
                      </a:r>
                      <a:endParaRPr lang="en-US" sz="1800" b="1" kern="120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800" b="1" kern="1200" dirty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547664" y="211881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3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2563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กล่องข้อความ 8"/>
          <p:cNvSpPr txBox="1"/>
          <p:nvPr/>
        </p:nvSpPr>
        <p:spPr>
          <a:xfrm>
            <a:off x="1905107" y="2093279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37080196"/>
              </p:ext>
            </p:extLst>
          </p:nvPr>
        </p:nvGraphicFramePr>
        <p:xfrm>
          <a:off x="1878071" y="2905655"/>
          <a:ext cx="6208543" cy="338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331640" y="1196752"/>
            <a:ext cx="7272808" cy="1967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668398"/>
            <a:ext cx="995390" cy="1024199"/>
            <a:chOff x="5088" y="240"/>
            <a:chExt cx="384" cy="384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0" name="กล่องข้อความ 9"/>
          <p:cNvSpPr txBox="1"/>
          <p:nvPr/>
        </p:nvSpPr>
        <p:spPr>
          <a:xfrm>
            <a:off x="2166093" y="140991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แนวทางการติดตามและการรายงานผล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การใช้จ่ายงบประมาณ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4487540" cy="29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31640" y="1052736"/>
            <a:ext cx="7056784" cy="1495845"/>
            <a:chOff x="1439652" y="1208531"/>
            <a:chExt cx="7056784" cy="1495845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1439652" y="1208531"/>
              <a:ext cx="7056784" cy="149584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678496" y="1590807"/>
              <a:ext cx="864096" cy="768149"/>
              <a:chOff x="5088" y="240"/>
              <a:chExt cx="384" cy="384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7" name="กล่องข้อความ 6"/>
            <p:cNvSpPr txBox="1"/>
            <p:nvPr/>
          </p:nvSpPr>
          <p:spPr>
            <a:xfrm>
              <a:off x="2218556" y="1356288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ปฏิทินการดำเนินงาน 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2563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18990"/>
              </p:ext>
            </p:extLst>
          </p:nvPr>
        </p:nvGraphicFramePr>
        <p:xfrm>
          <a:off x="323528" y="3294561"/>
          <a:ext cx="8669220" cy="286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460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.ศ. 2562 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 2563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th-TH" sz="14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อนุมัติงบประมาณ ปีงบประมาณ พ.ศ. 2563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ไตรมาส 1/2563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01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ไตรมาส 2/2563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01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ไตรมาส 3/2563</a:t>
                      </a:r>
                      <a:endParaRPr lang="th-TH" sz="1600" dirty="0" smtClean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ลูกศรเชื่อมต่อแบบตรง 2"/>
          <p:cNvCxnSpPr/>
          <p:nvPr/>
        </p:nvCxnSpPr>
        <p:spPr>
          <a:xfrm>
            <a:off x="3347864" y="4221088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4932040" y="4653136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6324142" y="5229200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7668344" y="587727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กล่องข้อความ 20"/>
          <p:cNvSpPr txBox="1"/>
          <p:nvPr/>
        </p:nvSpPr>
        <p:spPr>
          <a:xfrm>
            <a:off x="590182" y="2730630"/>
            <a:ext cx="58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ปีงบประมาณ พ.ศ. 2563</a:t>
            </a:r>
          </a:p>
        </p:txBody>
      </p:sp>
    </p:spTree>
    <p:extLst>
      <p:ext uri="{BB962C8B-B14F-4D97-AF65-F5344CB8AC3E}">
        <p14:creationId xmlns:p14="http://schemas.microsoft.com/office/powerpoint/2010/main" val="1891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611560" y="1196752"/>
            <a:ext cx="58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ปฏิทินการจัดทำงบประมาณ ปีงบประมาณ พ.ศ. 2564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4164"/>
              </p:ext>
            </p:extLst>
          </p:nvPr>
        </p:nvGraphicFramePr>
        <p:xfrm>
          <a:off x="251520" y="1772816"/>
          <a:ext cx="8568951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 2562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</a:t>
                      </a:r>
                      <a:r>
                        <a:rPr lang="th-TH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2563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th-TH" sz="14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จัดอบรมคำของบลงทุน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 จัดทำรายงาน</a:t>
                      </a:r>
                    </a:p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คำของบลงทุน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จัดทำค่าใช้จ่ายส่วนรวม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จัดอบรมคำของบดำเนินการ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และแผนการใช้จ่ายงบประมาณ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จัดทำรายงาน</a:t>
                      </a:r>
                    </a:p>
                    <a:p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คำของบดำเนินการ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 จัดทำแผนการใช้จ่ายงบประมาณ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1" name="ลูกศรเชื่อมต่อแบบตรง 10"/>
          <p:cNvCxnSpPr/>
          <p:nvPr/>
        </p:nvCxnSpPr>
        <p:spPr>
          <a:xfrm>
            <a:off x="3635896" y="263691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635896" y="3068960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5940152" y="3645024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6414955" y="407707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383106" y="4797152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8316416" y="5517232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439652" y="1208531"/>
            <a:ext cx="7056784" cy="1495845"/>
            <a:chOff x="1439652" y="1208531"/>
            <a:chExt cx="7056784" cy="1495845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1439652" y="1208531"/>
              <a:ext cx="7056784" cy="149584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678496" y="1590807"/>
              <a:ext cx="864096" cy="768149"/>
              <a:chOff x="5088" y="240"/>
              <a:chExt cx="384" cy="384"/>
            </a:xfrm>
          </p:grpSpPr>
          <p:sp>
            <p:nvSpPr>
              <p:cNvPr id="6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7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8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5" name="กล่องข้อความ 14"/>
            <p:cNvSpPr txBox="1"/>
            <p:nvPr/>
          </p:nvSpPr>
          <p:spPr>
            <a:xfrm>
              <a:off x="1920935" y="1513217"/>
              <a:ext cx="6264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ร่วมแลกเปลี่ยนเรียนรู้</a:t>
              </a:r>
              <a:endPara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0" y="3009062"/>
            <a:ext cx="5197202" cy="34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339752" y="1748185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640319" y="750743"/>
            <a:ext cx="8302748" cy="1107996"/>
            <a:chOff x="640319" y="750743"/>
            <a:chExt cx="8302748" cy="110799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5" name="กล่องข้อความ 4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2562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179163"/>
              </p:ext>
            </p:extLst>
          </p:nvPr>
        </p:nvGraphicFramePr>
        <p:xfrm>
          <a:off x="899592" y="2675821"/>
          <a:ext cx="7704856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6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12" name="กล่องข้อความ 11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2562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กล่องข้อความ 13"/>
          <p:cNvSpPr txBox="1"/>
          <p:nvPr/>
        </p:nvSpPr>
        <p:spPr>
          <a:xfrm>
            <a:off x="2267744" y="1677212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97661"/>
              </p:ext>
            </p:extLst>
          </p:nvPr>
        </p:nvGraphicFramePr>
        <p:xfrm>
          <a:off x="640319" y="2618805"/>
          <a:ext cx="8396178" cy="195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21,481,300.00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21,481,300.00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17,149,140.00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17,149,140.00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(การใช้จ่าย)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79.83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79.83</a:t>
                      </a:r>
                      <a:endParaRPr lang="th-TH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312695" y="1844824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640319" y="750743"/>
            <a:ext cx="8302748" cy="1107996"/>
            <a:chOff x="640319" y="750743"/>
            <a:chExt cx="8302748" cy="110799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5" name="กล่องข้อความ 4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2562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92818"/>
              </p:ext>
            </p:extLst>
          </p:nvPr>
        </p:nvGraphicFramePr>
        <p:xfrm>
          <a:off x="1329918" y="2662809"/>
          <a:ext cx="7087691" cy="305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2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12" name="กล่องข้อความ 11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2562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กล่องข้อความ 13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72521"/>
              </p:ext>
            </p:extLst>
          </p:nvPr>
        </p:nvGraphicFramePr>
        <p:xfrm>
          <a:off x="640319" y="2618805"/>
          <a:ext cx="8396178" cy="189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18,727,200.00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40,751,384.42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613,710,486.40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704,370,529.18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2,297,200.00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1,379,856,800.00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16,869,563.00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32,959,668.83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270,535,352.40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680,492,940.94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2,250,006.46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1,003,107,531.63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(การใช้จ่าย)</a:t>
                      </a:r>
                      <a:endParaRPr lang="th-TH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90.08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80.88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44.08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96.61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97.95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th-TH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91861"/>
            <a:ext cx="8135937" cy="69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9" name="กล่องข้อความ 8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2562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743001"/>
              </p:ext>
            </p:extLst>
          </p:nvPr>
        </p:nvGraphicFramePr>
        <p:xfrm>
          <a:off x="1228724" y="2533650"/>
          <a:ext cx="7462315" cy="363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1629</TotalTime>
  <Words>2557</Words>
  <Application>Microsoft Office PowerPoint</Application>
  <PresentationFormat>นำเสนอทางหน้าจอ (4:3)</PresentationFormat>
  <Paragraphs>521</Paragraphs>
  <Slides>47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4" baseType="lpstr">
      <vt:lpstr>Angsana New</vt:lpstr>
      <vt:lpstr>Arial</vt:lpstr>
      <vt:lpstr>Calibri</vt:lpstr>
      <vt:lpstr>Cordia New</vt:lpstr>
      <vt:lpstr>FreesiaUPC</vt:lpstr>
      <vt:lpstr>TH SarabunPSK</vt:lpstr>
      <vt:lpstr>นางสาวประพาฬรัตน์  บุญมา 086-0900604</vt:lpstr>
      <vt:lpstr>การประชุม ชี้แจงแนวทางการบริหารงบประมาณรายจ่าย ประจำปีงบประมาณ พ.ศ. 2563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แผนภูมิแสดง ผลการใช้จ่ายงบประมาณเงินอุดหนุนจากรัฐบาล งบประมาณจัดสรร - ผลการใช้จ่ายงบประมาณ</vt:lpstr>
      <vt:lpstr>งานนำเสนอ PowerPoint</vt:lpstr>
      <vt:lpstr>แผนภูมิแสดง ผลการใช้จ่ายงบประมาณเงินรายได้ งบประมาณจัดสรร - ผลการใช้จ่ายงบประมาณ</vt:lpstr>
      <vt:lpstr>กราฟ แสดงผลเปรียบเทียบแผนการใช้จ่ายภาครัฐ - ผลการใช้จ่ายงบประมาณมหาวิทยาลัย ประจำปีงบประมาณ พ.ศ. 2562 จำแนกผลการใช้จ่ายรายไตรมาส</vt:lpstr>
      <vt:lpstr>กราฟ แสดงผลเปรียบเทียบงบประมาณจัดสรร – ผลการใช้จ่ายงบประมาณ งบประมาณภาพรวมมหาวิทยาลัยทักษิณ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งบประมาณเงินแผ่นดิน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งบประมาณเงินอุดหนุนจากรัฐบาล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งบประมาณเงินรายได้ จำแนกตามไตรมาส</vt:lpstr>
      <vt:lpstr>กราฟ แสดงผลเปรียบเทียบงบประมาณจัดสรร – ผลการใช้จ่ายงบประมาณ จำแนกตามหน่วยงานบริหาร</vt:lpstr>
      <vt:lpstr>กราฟ แสดงผลเปรียบเทียบงบประมาณจัดสรร – ผลการใช้จ่ายงบประมาณ จำแนกตามหน่วยงานวิทยาเขต</vt:lpstr>
      <vt:lpstr>กราฟ แสดงผลเปรียบเทียบงบประมาณจัดสรร – ผลการใช้จ่ายงบประมาณ จำแนกตามส่วนงานวิชาการ</vt:lpstr>
      <vt:lpstr>กราฟ แสดงผลเปรียบเทียบงบประมาณจัดสรร – ผลการใช้จ่ายงบประมาณ จำแนกตามส่วนงานอื่น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354</cp:revision>
  <cp:lastPrinted>2018-10-02T08:45:31Z</cp:lastPrinted>
  <dcterms:created xsi:type="dcterms:W3CDTF">2016-05-11T11:01:04Z</dcterms:created>
  <dcterms:modified xsi:type="dcterms:W3CDTF">2019-10-15T07:50:41Z</dcterms:modified>
</cp:coreProperties>
</file>