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12815888" cy="7775575"/>
  <p:notesSz cx="7019925" cy="9305925"/>
  <p:defaultTextStyle>
    <a:defPPr>
      <a:defRPr lang="th-TH"/>
    </a:defPPr>
    <a:lvl1pPr algn="l" defTabSz="987425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Calibri" panose="020F0502020204030204" pitchFamily="34" charset="0"/>
        <a:ea typeface="+mn-ea"/>
        <a:cs typeface="Cordia New" panose="020B0304020202020204" pitchFamily="34" charset="-34"/>
      </a:defRPr>
    </a:lvl1pPr>
    <a:lvl2pPr marL="493713" indent="-36513" algn="l" defTabSz="987425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Calibri" panose="020F0502020204030204" pitchFamily="34" charset="0"/>
        <a:ea typeface="+mn-ea"/>
        <a:cs typeface="Cordia New" panose="020B0304020202020204" pitchFamily="34" charset="-34"/>
      </a:defRPr>
    </a:lvl2pPr>
    <a:lvl3pPr marL="987425" indent="-73025" algn="l" defTabSz="987425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Calibri" panose="020F0502020204030204" pitchFamily="34" charset="0"/>
        <a:ea typeface="+mn-ea"/>
        <a:cs typeface="Cordia New" panose="020B0304020202020204" pitchFamily="34" charset="-34"/>
      </a:defRPr>
    </a:lvl3pPr>
    <a:lvl4pPr marL="1481138" indent="-109538" algn="l" defTabSz="987425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Calibri" panose="020F0502020204030204" pitchFamily="34" charset="0"/>
        <a:ea typeface="+mn-ea"/>
        <a:cs typeface="Cordia New" panose="020B0304020202020204" pitchFamily="34" charset="-34"/>
      </a:defRPr>
    </a:lvl4pPr>
    <a:lvl5pPr marL="1976438" indent="-147638" algn="l" defTabSz="987425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Calibri" panose="020F0502020204030204" pitchFamily="34" charset="0"/>
        <a:ea typeface="+mn-ea"/>
        <a:cs typeface="Cordia New" panose="020B0304020202020204" pitchFamily="34" charset="-34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Calibri" panose="020F0502020204030204" pitchFamily="34" charset="0"/>
        <a:ea typeface="+mn-ea"/>
        <a:cs typeface="Cordia New" panose="020B0304020202020204" pitchFamily="34" charset="-34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Calibri" panose="020F0502020204030204" pitchFamily="34" charset="0"/>
        <a:ea typeface="+mn-ea"/>
        <a:cs typeface="Cordia New" panose="020B0304020202020204" pitchFamily="34" charset="-34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Calibri" panose="020F0502020204030204" pitchFamily="34" charset="0"/>
        <a:ea typeface="+mn-ea"/>
        <a:cs typeface="Cordia New" panose="020B0304020202020204" pitchFamily="34" charset="-34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Calibri" panose="020F0502020204030204" pitchFamily="34" charset="0"/>
        <a:ea typeface="+mn-ea"/>
        <a:cs typeface="Cordia New" panose="020B0304020202020204" pitchFamily="34" charset="-3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2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02" autoAdjust="0"/>
    <p:restoredTop sz="91765" autoAdjust="0"/>
  </p:normalViewPr>
  <p:slideViewPr>
    <p:cSldViewPr snapToGrid="0">
      <p:cViewPr varScale="1">
        <p:scale>
          <a:sx n="90" d="100"/>
          <a:sy n="90" d="100"/>
        </p:scale>
        <p:origin x="177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43237" cy="467136"/>
          </a:xfrm>
          <a:prstGeom prst="rect">
            <a:avLst/>
          </a:prstGeom>
        </p:spPr>
        <p:txBody>
          <a:bodyPr vert="horz" lIns="104009" tIns="52006" rIns="104009" bIns="52006" rtlCol="0"/>
          <a:lstStyle>
            <a:lvl1pPr algn="l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102" y="3"/>
            <a:ext cx="3043237" cy="467136"/>
          </a:xfrm>
          <a:prstGeom prst="rect">
            <a:avLst/>
          </a:prstGeom>
        </p:spPr>
        <p:txBody>
          <a:bodyPr vert="horz" lIns="104009" tIns="52006" rIns="104009" bIns="52006" rtlCol="0"/>
          <a:lstStyle>
            <a:lvl1pPr algn="r">
              <a:defRPr sz="1400"/>
            </a:lvl1pPr>
          </a:lstStyle>
          <a:p>
            <a:pPr>
              <a:defRPr/>
            </a:pPr>
            <a:fld id="{E3CC6D17-79EC-4A6B-9D28-FEBCC316989C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1163638"/>
            <a:ext cx="51784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009" tIns="52006" rIns="104009" bIns="52006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7" y="4478863"/>
            <a:ext cx="5613400" cy="3663519"/>
          </a:xfrm>
          <a:prstGeom prst="rect">
            <a:avLst/>
          </a:prstGeom>
        </p:spPr>
        <p:txBody>
          <a:bodyPr vert="horz" lIns="104009" tIns="52006" rIns="104009" bIns="5200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91"/>
            <a:ext cx="3043237" cy="467135"/>
          </a:xfrm>
          <a:prstGeom prst="rect">
            <a:avLst/>
          </a:prstGeom>
        </p:spPr>
        <p:txBody>
          <a:bodyPr vert="horz" lIns="104009" tIns="52006" rIns="104009" bIns="52006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102" y="8838791"/>
            <a:ext cx="3043237" cy="467135"/>
          </a:xfrm>
          <a:prstGeom prst="rect">
            <a:avLst/>
          </a:prstGeom>
        </p:spPr>
        <p:txBody>
          <a:bodyPr vert="horz" lIns="104009" tIns="52006" rIns="104009" bIns="52006" rtlCol="0" anchor="b"/>
          <a:lstStyle>
            <a:lvl1pPr algn="r">
              <a:defRPr sz="1400"/>
            </a:lvl1pPr>
          </a:lstStyle>
          <a:p>
            <a:pPr>
              <a:defRPr/>
            </a:pPr>
            <a:fld id="{ED099C53-3783-404D-A612-0ACFF46A0E9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190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74B7A3-C5E7-498B-9EA2-DB6690DBD77A}" type="slidenum">
              <a:rPr lang="th-TH" altLang="th-TH" smtClean="0">
                <a:solidFill>
                  <a:srgbClr val="000000"/>
                </a:solidFill>
              </a:rPr>
              <a:pPr/>
              <a:t>1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1986" y="1272531"/>
            <a:ext cx="9611916" cy="2707052"/>
          </a:xfrm>
        </p:spPr>
        <p:txBody>
          <a:bodyPr anchor="b"/>
          <a:lstStyle>
            <a:lvl1pPr algn="ctr">
              <a:defRPr sz="6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1986" y="4083977"/>
            <a:ext cx="9611916" cy="1877297"/>
          </a:xfrm>
        </p:spPr>
        <p:txBody>
          <a:bodyPr/>
          <a:lstStyle>
            <a:lvl1pPr marL="0" indent="0" algn="ctr">
              <a:buNone/>
              <a:defRPr sz="2523"/>
            </a:lvl1pPr>
            <a:lvl2pPr marL="480609" indent="0" algn="ctr">
              <a:buNone/>
              <a:defRPr sz="2102"/>
            </a:lvl2pPr>
            <a:lvl3pPr marL="961217" indent="0" algn="ctr">
              <a:buNone/>
              <a:defRPr sz="1892"/>
            </a:lvl3pPr>
            <a:lvl4pPr marL="1441826" indent="0" algn="ctr">
              <a:buNone/>
              <a:defRPr sz="1682"/>
            </a:lvl4pPr>
            <a:lvl5pPr marL="1922435" indent="0" algn="ctr">
              <a:buNone/>
              <a:defRPr sz="1682"/>
            </a:lvl5pPr>
            <a:lvl6pPr marL="2403043" indent="0" algn="ctr">
              <a:buNone/>
              <a:defRPr sz="1682"/>
            </a:lvl6pPr>
            <a:lvl7pPr marL="2883652" indent="0" algn="ctr">
              <a:buNone/>
              <a:defRPr sz="1682"/>
            </a:lvl7pPr>
            <a:lvl8pPr marL="3364260" indent="0" algn="ctr">
              <a:buNone/>
              <a:defRPr sz="1682"/>
            </a:lvl8pPr>
            <a:lvl9pPr marL="3844869" indent="0" algn="ctr">
              <a:buNone/>
              <a:defRPr sz="168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42039-73B4-4981-9047-254CA7C20A2D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48260-E2BC-47CE-ACD5-E5166B6EC58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78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5F5F-5718-4E7E-9563-3FAC1E7D29FD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9FDE-45DD-40A6-A13B-5EAF0D37EE8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020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70" y="413978"/>
            <a:ext cx="2763426" cy="6589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1092" y="413978"/>
            <a:ext cx="8130079" cy="6589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67847-8C7C-48A3-9D17-FFFBBB2E1524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8D71A-C32E-4CE9-A49D-5C13B518122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572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1078E-890D-4065-B5E0-B85F26D79336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8E87-2917-4384-8526-52865BBD912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089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418" y="1938495"/>
            <a:ext cx="11053703" cy="3234423"/>
          </a:xfrm>
        </p:spPr>
        <p:txBody>
          <a:bodyPr anchor="b"/>
          <a:lstStyle>
            <a:lvl1pPr>
              <a:defRPr sz="6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418" y="5203517"/>
            <a:ext cx="11053703" cy="1700906"/>
          </a:xfrm>
        </p:spPr>
        <p:txBody>
          <a:bodyPr/>
          <a:lstStyle>
            <a:lvl1pPr marL="0" indent="0">
              <a:buNone/>
              <a:defRPr sz="2523">
                <a:solidFill>
                  <a:schemeClr val="tx1">
                    <a:tint val="75000"/>
                  </a:schemeClr>
                </a:solidFill>
              </a:defRPr>
            </a:lvl1pPr>
            <a:lvl2pPr marL="480609" indent="0">
              <a:buNone/>
              <a:defRPr sz="2102">
                <a:solidFill>
                  <a:schemeClr val="tx1">
                    <a:tint val="75000"/>
                  </a:schemeClr>
                </a:solidFill>
              </a:defRPr>
            </a:lvl2pPr>
            <a:lvl3pPr marL="961217" indent="0">
              <a:buNone/>
              <a:defRPr sz="1892">
                <a:solidFill>
                  <a:schemeClr val="tx1">
                    <a:tint val="75000"/>
                  </a:schemeClr>
                </a:solidFill>
              </a:defRPr>
            </a:lvl3pPr>
            <a:lvl4pPr marL="1441826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4pPr>
            <a:lvl5pPr marL="1922435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5pPr>
            <a:lvl6pPr marL="2403043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6pPr>
            <a:lvl7pPr marL="2883652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7pPr>
            <a:lvl8pPr marL="3364260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8pPr>
            <a:lvl9pPr marL="3844869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99B0-BD34-449B-AB29-BDE151F1D455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CEEA-9F28-48DE-B53B-78E70834B32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190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1093" y="2069887"/>
            <a:ext cx="5446752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8044" y="2069887"/>
            <a:ext cx="5446752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5D24-46C6-4B63-9836-B2D8E2A606AA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55A75-1E04-43AD-866C-CCC82DB955D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749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762" y="413978"/>
            <a:ext cx="11053703" cy="15029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762" y="1906097"/>
            <a:ext cx="5421721" cy="934148"/>
          </a:xfrm>
        </p:spPr>
        <p:txBody>
          <a:bodyPr anchor="b"/>
          <a:lstStyle>
            <a:lvl1pPr marL="0" indent="0">
              <a:buNone/>
              <a:defRPr sz="2523" b="1"/>
            </a:lvl1pPr>
            <a:lvl2pPr marL="480609" indent="0">
              <a:buNone/>
              <a:defRPr sz="2102" b="1"/>
            </a:lvl2pPr>
            <a:lvl3pPr marL="961217" indent="0">
              <a:buNone/>
              <a:defRPr sz="1892" b="1"/>
            </a:lvl3pPr>
            <a:lvl4pPr marL="1441826" indent="0">
              <a:buNone/>
              <a:defRPr sz="1682" b="1"/>
            </a:lvl4pPr>
            <a:lvl5pPr marL="1922435" indent="0">
              <a:buNone/>
              <a:defRPr sz="1682" b="1"/>
            </a:lvl5pPr>
            <a:lvl6pPr marL="2403043" indent="0">
              <a:buNone/>
              <a:defRPr sz="1682" b="1"/>
            </a:lvl6pPr>
            <a:lvl7pPr marL="2883652" indent="0">
              <a:buNone/>
              <a:defRPr sz="1682" b="1"/>
            </a:lvl7pPr>
            <a:lvl8pPr marL="3364260" indent="0">
              <a:buNone/>
              <a:defRPr sz="1682" b="1"/>
            </a:lvl8pPr>
            <a:lvl9pPr marL="3844869" indent="0">
              <a:buNone/>
              <a:defRPr sz="16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762" y="2840245"/>
            <a:ext cx="5421721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8043" y="1906097"/>
            <a:ext cx="5448422" cy="934148"/>
          </a:xfrm>
        </p:spPr>
        <p:txBody>
          <a:bodyPr anchor="b"/>
          <a:lstStyle>
            <a:lvl1pPr marL="0" indent="0">
              <a:buNone/>
              <a:defRPr sz="2523" b="1"/>
            </a:lvl1pPr>
            <a:lvl2pPr marL="480609" indent="0">
              <a:buNone/>
              <a:defRPr sz="2102" b="1"/>
            </a:lvl2pPr>
            <a:lvl3pPr marL="961217" indent="0">
              <a:buNone/>
              <a:defRPr sz="1892" b="1"/>
            </a:lvl3pPr>
            <a:lvl4pPr marL="1441826" indent="0">
              <a:buNone/>
              <a:defRPr sz="1682" b="1"/>
            </a:lvl4pPr>
            <a:lvl5pPr marL="1922435" indent="0">
              <a:buNone/>
              <a:defRPr sz="1682" b="1"/>
            </a:lvl5pPr>
            <a:lvl6pPr marL="2403043" indent="0">
              <a:buNone/>
              <a:defRPr sz="1682" b="1"/>
            </a:lvl6pPr>
            <a:lvl7pPr marL="2883652" indent="0">
              <a:buNone/>
              <a:defRPr sz="1682" b="1"/>
            </a:lvl7pPr>
            <a:lvl8pPr marL="3364260" indent="0">
              <a:buNone/>
              <a:defRPr sz="1682" b="1"/>
            </a:lvl8pPr>
            <a:lvl9pPr marL="3844869" indent="0">
              <a:buNone/>
              <a:defRPr sz="16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8043" y="2840245"/>
            <a:ext cx="5448422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1FA9E-9C71-4D69-B6D6-24D001995A2F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52776-3C51-42EF-A151-F4AABA731F8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427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35E44-E0A9-43D6-8810-605C6F3A8C72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3EFA2-1B1D-46C1-8A67-53AF4CADD28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751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E8A0-ABD8-480A-ACF3-C43F57912090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B05DD-CD54-4CA8-9525-73C395C1C5B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547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762" y="518372"/>
            <a:ext cx="4133457" cy="1814301"/>
          </a:xfrm>
        </p:spPr>
        <p:txBody>
          <a:bodyPr anchor="b"/>
          <a:lstStyle>
            <a:lvl1pPr>
              <a:defRPr sz="33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8422" y="1119539"/>
            <a:ext cx="6488043" cy="5525698"/>
          </a:xfrm>
        </p:spPr>
        <p:txBody>
          <a:bodyPr/>
          <a:lstStyle>
            <a:lvl1pPr>
              <a:defRPr sz="3364"/>
            </a:lvl1pPr>
            <a:lvl2pPr>
              <a:defRPr sz="2943"/>
            </a:lvl2pPr>
            <a:lvl3pPr>
              <a:defRPr sz="2523"/>
            </a:lvl3pPr>
            <a:lvl4pPr>
              <a:defRPr sz="2102"/>
            </a:lvl4pPr>
            <a:lvl5pPr>
              <a:defRPr sz="2102"/>
            </a:lvl5pPr>
            <a:lvl6pPr>
              <a:defRPr sz="2102"/>
            </a:lvl6pPr>
            <a:lvl7pPr>
              <a:defRPr sz="2102"/>
            </a:lvl7pPr>
            <a:lvl8pPr>
              <a:defRPr sz="2102"/>
            </a:lvl8pPr>
            <a:lvl9pPr>
              <a:defRPr sz="21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762" y="2332673"/>
            <a:ext cx="4133457" cy="4321564"/>
          </a:xfrm>
        </p:spPr>
        <p:txBody>
          <a:bodyPr/>
          <a:lstStyle>
            <a:lvl1pPr marL="0" indent="0">
              <a:buNone/>
              <a:defRPr sz="1682"/>
            </a:lvl1pPr>
            <a:lvl2pPr marL="480609" indent="0">
              <a:buNone/>
              <a:defRPr sz="1472"/>
            </a:lvl2pPr>
            <a:lvl3pPr marL="961217" indent="0">
              <a:buNone/>
              <a:defRPr sz="1261"/>
            </a:lvl3pPr>
            <a:lvl4pPr marL="1441826" indent="0">
              <a:buNone/>
              <a:defRPr sz="1051"/>
            </a:lvl4pPr>
            <a:lvl5pPr marL="1922435" indent="0">
              <a:buNone/>
              <a:defRPr sz="1051"/>
            </a:lvl5pPr>
            <a:lvl6pPr marL="2403043" indent="0">
              <a:buNone/>
              <a:defRPr sz="1051"/>
            </a:lvl6pPr>
            <a:lvl7pPr marL="2883652" indent="0">
              <a:buNone/>
              <a:defRPr sz="1051"/>
            </a:lvl7pPr>
            <a:lvl8pPr marL="3364260" indent="0">
              <a:buNone/>
              <a:defRPr sz="1051"/>
            </a:lvl8pPr>
            <a:lvl9pPr marL="3844869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C85A5-05E4-4F9A-B268-6CEB2EFAEFB3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F945-93BE-40F2-8335-821A28A19EA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297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762" y="518372"/>
            <a:ext cx="4133457" cy="1814301"/>
          </a:xfrm>
        </p:spPr>
        <p:txBody>
          <a:bodyPr anchor="b"/>
          <a:lstStyle>
            <a:lvl1pPr>
              <a:defRPr sz="33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8422" y="1119539"/>
            <a:ext cx="6488043" cy="5525698"/>
          </a:xfrm>
        </p:spPr>
        <p:txBody>
          <a:bodyPr rtlCol="0">
            <a:normAutofit/>
          </a:bodyPr>
          <a:lstStyle>
            <a:lvl1pPr marL="0" indent="0">
              <a:buNone/>
              <a:defRPr sz="3364"/>
            </a:lvl1pPr>
            <a:lvl2pPr marL="480609" indent="0">
              <a:buNone/>
              <a:defRPr sz="2943"/>
            </a:lvl2pPr>
            <a:lvl3pPr marL="961217" indent="0">
              <a:buNone/>
              <a:defRPr sz="2523"/>
            </a:lvl3pPr>
            <a:lvl4pPr marL="1441826" indent="0">
              <a:buNone/>
              <a:defRPr sz="2102"/>
            </a:lvl4pPr>
            <a:lvl5pPr marL="1922435" indent="0">
              <a:buNone/>
              <a:defRPr sz="2102"/>
            </a:lvl5pPr>
            <a:lvl6pPr marL="2403043" indent="0">
              <a:buNone/>
              <a:defRPr sz="2102"/>
            </a:lvl6pPr>
            <a:lvl7pPr marL="2883652" indent="0">
              <a:buNone/>
              <a:defRPr sz="2102"/>
            </a:lvl7pPr>
            <a:lvl8pPr marL="3364260" indent="0">
              <a:buNone/>
              <a:defRPr sz="2102"/>
            </a:lvl8pPr>
            <a:lvl9pPr marL="3844869" indent="0">
              <a:buNone/>
              <a:defRPr sz="2102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762" y="2332673"/>
            <a:ext cx="4133457" cy="4321564"/>
          </a:xfrm>
        </p:spPr>
        <p:txBody>
          <a:bodyPr/>
          <a:lstStyle>
            <a:lvl1pPr marL="0" indent="0">
              <a:buNone/>
              <a:defRPr sz="1682"/>
            </a:lvl1pPr>
            <a:lvl2pPr marL="480609" indent="0">
              <a:buNone/>
              <a:defRPr sz="1472"/>
            </a:lvl2pPr>
            <a:lvl3pPr marL="961217" indent="0">
              <a:buNone/>
              <a:defRPr sz="1261"/>
            </a:lvl3pPr>
            <a:lvl4pPr marL="1441826" indent="0">
              <a:buNone/>
              <a:defRPr sz="1051"/>
            </a:lvl4pPr>
            <a:lvl5pPr marL="1922435" indent="0">
              <a:buNone/>
              <a:defRPr sz="1051"/>
            </a:lvl5pPr>
            <a:lvl6pPr marL="2403043" indent="0">
              <a:buNone/>
              <a:defRPr sz="1051"/>
            </a:lvl6pPr>
            <a:lvl7pPr marL="2883652" indent="0">
              <a:buNone/>
              <a:defRPr sz="1051"/>
            </a:lvl7pPr>
            <a:lvl8pPr marL="3364260" indent="0">
              <a:buNone/>
              <a:defRPr sz="1051"/>
            </a:lvl8pPr>
            <a:lvl9pPr marL="3844869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1EDED-D331-40F9-9B2D-7EF14007E026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48E6-F848-487C-AE7D-E1AEA01A32E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360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81063" y="414338"/>
            <a:ext cx="11053762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81063" y="2070100"/>
            <a:ext cx="11053762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1063" y="7207250"/>
            <a:ext cx="2882900" cy="412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88375" eaLnBrk="1" fontAlgn="auto" hangingPunct="1">
              <a:spcBef>
                <a:spcPts val="0"/>
              </a:spcBef>
              <a:spcAft>
                <a:spcPts val="0"/>
              </a:spcAft>
              <a:defRPr sz="126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D1F517-EFC7-4047-A051-224E45C51BF8}" type="datetimeFigureOut">
              <a:rPr lang="th-TH"/>
              <a:pPr>
                <a:defRPr/>
              </a:pPr>
              <a:t>08/09/60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4975" y="7207250"/>
            <a:ext cx="4325938" cy="412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88375" eaLnBrk="1" fontAlgn="auto" hangingPunct="1">
              <a:spcBef>
                <a:spcPts val="0"/>
              </a:spcBef>
              <a:spcAft>
                <a:spcPts val="0"/>
              </a:spcAft>
              <a:defRPr sz="126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1925" y="7207250"/>
            <a:ext cx="2882900" cy="412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88375" eaLnBrk="1" fontAlgn="auto" hangingPunct="1">
              <a:spcBef>
                <a:spcPts val="0"/>
              </a:spcBef>
              <a:spcAft>
                <a:spcPts val="0"/>
              </a:spcAft>
              <a:defRPr sz="126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CB3B6D-F861-4EB7-A49D-EC535ACEBAA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4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604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2pPr>
      <a:lvl3pPr algn="l" defTabSz="9604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3pPr>
      <a:lvl4pPr algn="l" defTabSz="9604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4pPr>
      <a:lvl5pPr algn="l" defTabSz="9604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5pPr>
      <a:lvl6pPr marL="457200" algn="l" defTabSz="9604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6pPr>
      <a:lvl7pPr marL="914400" algn="l" defTabSz="9604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7pPr>
      <a:lvl8pPr marL="1371600" algn="l" defTabSz="9604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8pPr>
      <a:lvl9pPr marL="1828800" algn="l" defTabSz="9604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9pPr>
    </p:titleStyle>
    <p:bodyStyle>
      <a:lvl1pPr marL="239713" indent="-239713" algn="l" defTabSz="960438" rtl="0" eaLnBrk="1" fontAlgn="base" hangingPunct="1">
        <a:lnSpc>
          <a:spcPct val="90000"/>
        </a:lnSpc>
        <a:spcBef>
          <a:spcPts val="1050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39713" algn="l" defTabSz="960438" rtl="0" eaLnBrk="1" fontAlgn="base" hangingPunct="1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39713" algn="l" defTabSz="960438" rtl="0" eaLnBrk="1" fontAlgn="base" hangingPunct="1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239713" algn="l" defTabSz="960438" rtl="0" eaLnBrk="1" fontAlgn="base" hangingPunct="1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162175" indent="-239713" algn="l" defTabSz="960438" rtl="0" eaLnBrk="1" fontAlgn="base" hangingPunct="1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643348" indent="-240304" algn="l" defTabSz="961217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2" kern="1200">
          <a:solidFill>
            <a:schemeClr val="tx1"/>
          </a:solidFill>
          <a:latin typeface="+mn-lt"/>
          <a:ea typeface="+mn-ea"/>
          <a:cs typeface="+mn-cs"/>
        </a:defRPr>
      </a:lvl6pPr>
      <a:lvl7pPr marL="3123956" indent="-240304" algn="l" defTabSz="961217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2" kern="1200">
          <a:solidFill>
            <a:schemeClr val="tx1"/>
          </a:solidFill>
          <a:latin typeface="+mn-lt"/>
          <a:ea typeface="+mn-ea"/>
          <a:cs typeface="+mn-cs"/>
        </a:defRPr>
      </a:lvl7pPr>
      <a:lvl8pPr marL="3604565" indent="-240304" algn="l" defTabSz="961217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2" kern="1200">
          <a:solidFill>
            <a:schemeClr val="tx1"/>
          </a:solidFill>
          <a:latin typeface="+mn-lt"/>
          <a:ea typeface="+mn-ea"/>
          <a:cs typeface="+mn-cs"/>
        </a:defRPr>
      </a:lvl8pPr>
      <a:lvl9pPr marL="4085173" indent="-240304" algn="l" defTabSz="961217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217" rtl="0" eaLnBrk="1" latinLnBrk="0" hangingPunct="1">
        <a:defRPr sz="1892" kern="1200">
          <a:solidFill>
            <a:schemeClr val="tx1"/>
          </a:solidFill>
          <a:latin typeface="+mn-lt"/>
          <a:ea typeface="+mn-ea"/>
          <a:cs typeface="+mn-cs"/>
        </a:defRPr>
      </a:lvl1pPr>
      <a:lvl2pPr marL="480609" algn="l" defTabSz="961217" rtl="0" eaLnBrk="1" latinLnBrk="0" hangingPunct="1">
        <a:defRPr sz="1892" kern="1200">
          <a:solidFill>
            <a:schemeClr val="tx1"/>
          </a:solidFill>
          <a:latin typeface="+mn-lt"/>
          <a:ea typeface="+mn-ea"/>
          <a:cs typeface="+mn-cs"/>
        </a:defRPr>
      </a:lvl2pPr>
      <a:lvl3pPr marL="961217" algn="l" defTabSz="961217" rtl="0" eaLnBrk="1" latinLnBrk="0" hangingPunct="1">
        <a:defRPr sz="1892" kern="1200">
          <a:solidFill>
            <a:schemeClr val="tx1"/>
          </a:solidFill>
          <a:latin typeface="+mn-lt"/>
          <a:ea typeface="+mn-ea"/>
          <a:cs typeface="+mn-cs"/>
        </a:defRPr>
      </a:lvl3pPr>
      <a:lvl4pPr marL="1441826" algn="l" defTabSz="961217" rtl="0" eaLnBrk="1" latinLnBrk="0" hangingPunct="1">
        <a:defRPr sz="1892" kern="1200">
          <a:solidFill>
            <a:schemeClr val="tx1"/>
          </a:solidFill>
          <a:latin typeface="+mn-lt"/>
          <a:ea typeface="+mn-ea"/>
          <a:cs typeface="+mn-cs"/>
        </a:defRPr>
      </a:lvl4pPr>
      <a:lvl5pPr marL="1922435" algn="l" defTabSz="961217" rtl="0" eaLnBrk="1" latinLnBrk="0" hangingPunct="1">
        <a:defRPr sz="1892" kern="1200">
          <a:solidFill>
            <a:schemeClr val="tx1"/>
          </a:solidFill>
          <a:latin typeface="+mn-lt"/>
          <a:ea typeface="+mn-ea"/>
          <a:cs typeface="+mn-cs"/>
        </a:defRPr>
      </a:lvl5pPr>
      <a:lvl6pPr marL="2403043" algn="l" defTabSz="961217" rtl="0" eaLnBrk="1" latinLnBrk="0" hangingPunct="1">
        <a:defRPr sz="1892" kern="1200">
          <a:solidFill>
            <a:schemeClr val="tx1"/>
          </a:solidFill>
          <a:latin typeface="+mn-lt"/>
          <a:ea typeface="+mn-ea"/>
          <a:cs typeface="+mn-cs"/>
        </a:defRPr>
      </a:lvl6pPr>
      <a:lvl7pPr marL="2883652" algn="l" defTabSz="961217" rtl="0" eaLnBrk="1" latinLnBrk="0" hangingPunct="1">
        <a:defRPr sz="1892" kern="1200">
          <a:solidFill>
            <a:schemeClr val="tx1"/>
          </a:solidFill>
          <a:latin typeface="+mn-lt"/>
          <a:ea typeface="+mn-ea"/>
          <a:cs typeface="+mn-cs"/>
        </a:defRPr>
      </a:lvl7pPr>
      <a:lvl8pPr marL="3364260" algn="l" defTabSz="961217" rtl="0" eaLnBrk="1" latinLnBrk="0" hangingPunct="1">
        <a:defRPr sz="1892" kern="1200">
          <a:solidFill>
            <a:schemeClr val="tx1"/>
          </a:solidFill>
          <a:latin typeface="+mn-lt"/>
          <a:ea typeface="+mn-ea"/>
          <a:cs typeface="+mn-cs"/>
        </a:defRPr>
      </a:lvl8pPr>
      <a:lvl9pPr marL="3844869" algn="l" defTabSz="961217" rtl="0" eaLnBrk="1" latinLnBrk="0" hangingPunct="1">
        <a:defRPr sz="18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E181058-0D9E-4AC7-8220-37631F9A3863}"/>
              </a:ext>
            </a:extLst>
          </p:cNvPr>
          <p:cNvCxnSpPr/>
          <p:nvPr/>
        </p:nvCxnSpPr>
        <p:spPr>
          <a:xfrm>
            <a:off x="11812708" y="3880186"/>
            <a:ext cx="0" cy="137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175C400-285F-4B3B-BCAB-5DF585AEF8B7}"/>
              </a:ext>
            </a:extLst>
          </p:cNvPr>
          <p:cNvCxnSpPr>
            <a:cxnSpLocks/>
          </p:cNvCxnSpPr>
          <p:nvPr/>
        </p:nvCxnSpPr>
        <p:spPr>
          <a:xfrm>
            <a:off x="9999840" y="3870187"/>
            <a:ext cx="0" cy="137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B411E18-2BAD-4EFA-B59A-A549158DD14F}"/>
              </a:ext>
            </a:extLst>
          </p:cNvPr>
          <p:cNvCxnSpPr>
            <a:cxnSpLocks/>
          </p:cNvCxnSpPr>
          <p:nvPr/>
        </p:nvCxnSpPr>
        <p:spPr>
          <a:xfrm>
            <a:off x="2041451" y="3834013"/>
            <a:ext cx="5885121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6" name="TextBox 27"/>
          <p:cNvSpPr txBox="1">
            <a:spLocks noChangeArrowheads="1"/>
          </p:cNvSpPr>
          <p:nvPr/>
        </p:nvSpPr>
        <p:spPr bwMode="auto">
          <a:xfrm>
            <a:off x="-38100" y="17721"/>
            <a:ext cx="12801600" cy="39528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sof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defTabSz="914400"/>
            <a:r>
              <a:rPr lang="th-TH" alt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(ร่าง) แผนงานบูรณาการพัฒนาระเบียงเศรษฐกิจภาคตะวันออก</a:t>
            </a:r>
            <a:endParaRPr lang="en-US" altLang="th-TH" sz="1200" b="1" dirty="0">
              <a:latin typeface="TH SarabunPSK" pitchFamily="34" charset="-34"/>
              <a:cs typeface="TH SarabunPSK" pitchFamily="34" charset="-34"/>
            </a:endParaRPr>
          </a:p>
          <a:p>
            <a:pPr algn="ctr" defTabSz="914400"/>
            <a:r>
              <a:rPr lang="th-TH" alt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หน่วยงานเจ้าภาพ  </a:t>
            </a:r>
            <a:r>
              <a:rPr lang="th-TH" altLang="th-TH" sz="1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สํานักงานเพื่อการพัฒนาระเบียงเศรษฐกิจพิเศษภาคตะวันออก (สกรศ.) กระทรวงอุตสาหกรรม  </a:t>
            </a:r>
            <a:r>
              <a:rPr lang="th-TH" alt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1200" b="1" dirty="0">
                <a:latin typeface="TH SarabunPSK" pitchFamily="34" charset="-34"/>
                <a:ea typeface="Times New Roman"/>
                <a:cs typeface="TH SarabunPSK" pitchFamily="34" charset="-34"/>
              </a:rPr>
              <a:t>- - - - - - ลบ. </a:t>
            </a:r>
            <a:endParaRPr lang="th-TH" alt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AutoShape 31"/>
          <p:cNvSpPr>
            <a:spLocks noChangeArrowheads="1"/>
          </p:cNvSpPr>
          <p:nvPr/>
        </p:nvSpPr>
        <p:spPr bwMode="auto">
          <a:xfrm>
            <a:off x="0" y="458788"/>
            <a:ext cx="1189038" cy="261937"/>
          </a:xfrm>
          <a:prstGeom prst="homePlate">
            <a:avLst>
              <a:gd name="adj" fmla="val 71115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th-TH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ยุทธศาสตร์ชาติ </a:t>
            </a:r>
            <a:r>
              <a:rPr lang="en-US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 </a:t>
            </a:r>
            <a:r>
              <a:rPr lang="th-TH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endParaRPr lang="th-TH" altLang="th-TH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98563" y="463550"/>
            <a:ext cx="11542708" cy="25241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>
              <a:defRPr/>
            </a:pPr>
            <a:r>
              <a:rPr lang="th-TH" sz="16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</a:t>
            </a:r>
            <a:r>
              <a:rPr lang="en-US" sz="16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16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ด้านการสร้างความสามารถในการแข่งขัน</a:t>
            </a: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-7938" y="784225"/>
            <a:ext cx="1187451" cy="265113"/>
          </a:xfrm>
          <a:prstGeom prst="homePlate">
            <a:avLst>
              <a:gd name="adj" fmla="val 70374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algn="ctr" defTabSz="914400">
              <a:defRPr/>
            </a:pPr>
            <a:r>
              <a:rPr lang="th-TH" altLang="th-TH" sz="1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แผนฯ 12</a:t>
            </a:r>
            <a:endParaRPr lang="th-TH" altLang="th-TH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/>
        </p:nvSpPr>
        <p:spPr bwMode="auto">
          <a:xfrm>
            <a:off x="1190625" y="782638"/>
            <a:ext cx="11550646" cy="27146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>
              <a:defRPr/>
            </a:pPr>
            <a:r>
              <a:rPr lang="th-TH" sz="14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ยุทธศาสตร์ที่  9  การพัฒนาภาค เมือง และพื้นที่เศรษฐกิจ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-6350" y="1086958"/>
            <a:ext cx="1189038" cy="352152"/>
          </a:xfrm>
          <a:prstGeom prst="homePlate">
            <a:avLst>
              <a:gd name="adj" fmla="val 67658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 defTabSz="914400">
              <a:lnSpc>
                <a:spcPts val="900"/>
              </a:lnSpc>
              <a:defRPr/>
            </a:pPr>
            <a:r>
              <a:rPr lang="th-TH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เป้าหมายแผนฯ 12</a:t>
            </a:r>
            <a:br>
              <a:rPr lang="th-TH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11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(แผนแม่บท </a:t>
            </a:r>
            <a:r>
              <a:rPr lang="en-US" altLang="th-TH" sz="11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EEC)</a:t>
            </a:r>
            <a:endParaRPr lang="th-TH" altLang="th-TH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0" y="1477940"/>
            <a:ext cx="1203325" cy="391550"/>
          </a:xfrm>
          <a:prstGeom prst="homePlate">
            <a:avLst>
              <a:gd name="adj" fmla="val 43901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 defTabSz="914400">
              <a:lnSpc>
                <a:spcPts val="900"/>
              </a:lnSpc>
              <a:defRPr/>
            </a:pPr>
            <a:r>
              <a:rPr lang="th-TH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ตัวชี้วัดเป้าหมาย</a:t>
            </a:r>
            <a:endParaRPr lang="en-US" altLang="th-TH" sz="1100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 defTabSz="914400">
              <a:lnSpc>
                <a:spcPts val="900"/>
              </a:lnSpc>
              <a:defRPr/>
            </a:pPr>
            <a:r>
              <a:rPr lang="th-TH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แผนฯ 12</a:t>
            </a:r>
            <a:r>
              <a:rPr lang="en-US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11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(แผนแม่บท </a:t>
            </a:r>
            <a:r>
              <a:rPr lang="en-US" altLang="th-TH" sz="11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EEC)</a:t>
            </a:r>
            <a:endParaRPr lang="th-TH" altLang="th-TH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auto">
          <a:xfrm>
            <a:off x="-3175" y="1921802"/>
            <a:ext cx="1196975" cy="403225"/>
          </a:xfrm>
          <a:prstGeom prst="homePlate">
            <a:avLst>
              <a:gd name="adj" fmla="val 44167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 defTabSz="914400">
              <a:defRPr/>
            </a:pPr>
            <a:r>
              <a:rPr lang="th-TH" altLang="th-TH" sz="1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ยุทธศาสตร์จัดสรร</a:t>
            </a:r>
            <a:endParaRPr lang="en-US" altLang="th-TH" sz="1050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 defTabSz="914400">
              <a:defRPr/>
            </a:pPr>
            <a:r>
              <a:rPr lang="th-TH" altLang="th-TH" sz="1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altLang="th-TH" sz="1000" b="1" dirty="0" err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altLang="th-TH" sz="1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ม. ปี 6</a:t>
            </a:r>
            <a:r>
              <a:rPr lang="en-US" altLang="th-TH" sz="1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altLang="th-TH" sz="2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97"/>
          <p:cNvSpPr>
            <a:spLocks noChangeArrowheads="1"/>
          </p:cNvSpPr>
          <p:nvPr/>
        </p:nvSpPr>
        <p:spPr bwMode="auto">
          <a:xfrm>
            <a:off x="1195389" y="1932435"/>
            <a:ext cx="11545886" cy="40481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>
              <a:lnSpc>
                <a:spcPts val="1300"/>
              </a:lnSpc>
              <a:defRPr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 ด้านการสร้างความสามารถในการแข่งขัน</a:t>
            </a:r>
          </a:p>
          <a:p>
            <a:pPr>
              <a:lnSpc>
                <a:spcPts val="1300"/>
              </a:lnSpc>
              <a:defRPr/>
            </a:pP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2.4.2 </a:t>
            </a:r>
            <a:r>
              <a:rPr lang="th-TH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การพัฒนาระเบียงเศรษฐกิจภาคตะวันออก</a:t>
            </a:r>
            <a:endParaRPr lang="th-TH" sz="14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7" name="AutoShape 38"/>
          <p:cNvSpPr>
            <a:spLocks noChangeArrowheads="1"/>
          </p:cNvSpPr>
          <p:nvPr/>
        </p:nvSpPr>
        <p:spPr bwMode="auto">
          <a:xfrm>
            <a:off x="6350" y="2912596"/>
            <a:ext cx="1173163" cy="337323"/>
          </a:xfrm>
          <a:prstGeom prst="homePlate">
            <a:avLst>
              <a:gd name="adj" fmla="val 40140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 defTabSz="914400">
              <a:defRPr/>
            </a:pPr>
            <a:endParaRPr lang="th-TH" altLang="th-TH" sz="6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defTabSz="914400">
              <a:defRPr/>
            </a:pPr>
            <a:endParaRPr lang="th-TH" altLang="th-TH" sz="6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defTabSz="914400">
              <a:defRPr/>
            </a:pPr>
            <a:r>
              <a:rPr lang="th-TH" altLang="th-TH" sz="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</a:p>
          <a:p>
            <a:pPr algn="ctr" defTabSz="914400">
              <a:defRPr/>
            </a:pPr>
            <a:r>
              <a:rPr lang="th-TH" altLang="th-TH" sz="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</a:t>
            </a:r>
            <a:r>
              <a:rPr lang="th-TH" altLang="th-TH" sz="800" b="1" dirty="0" err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altLang="th-TH" sz="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en-US" altLang="th-TH" sz="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/Outcome </a:t>
            </a:r>
          </a:p>
          <a:p>
            <a:pPr algn="ctr" defTabSz="914400">
              <a:defRPr/>
            </a:pPr>
            <a:r>
              <a:rPr lang="en-US" altLang="th-TH" sz="7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altLang="th-TH" sz="7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เจ้าภาพ</a:t>
            </a:r>
            <a:r>
              <a:rPr lang="en-US" altLang="th-TH" sz="7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altLang="th-TH" sz="7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 defTabSz="914400">
              <a:defRPr/>
            </a:pPr>
            <a:endParaRPr lang="th-TH" altLang="th-TH" sz="12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97"/>
          <p:cNvSpPr>
            <a:spLocks noChangeArrowheads="1"/>
          </p:cNvSpPr>
          <p:nvPr/>
        </p:nvSpPr>
        <p:spPr bwMode="auto">
          <a:xfrm>
            <a:off x="1189039" y="2897932"/>
            <a:ext cx="11552236" cy="34252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marL="117475" indent="-117475" defTabSz="914400">
              <a:buAutoNum type="arabicPeriod"/>
              <a:defRPr/>
            </a:pP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เพิ่มมูลค่าการลงทุนในพื้นที่ระเบียงเศรษฐกิจภาคตะวันออก (ชลบุรี ระยอง ฉะเชิงเทรา) ไม่น้อยกว่าร้อยละ </a:t>
            </a:r>
            <a:r>
              <a:rPr lang="en-US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endParaRPr lang="th-TH" sz="1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AutoShape 38"/>
          <p:cNvSpPr>
            <a:spLocks noChangeArrowheads="1"/>
          </p:cNvSpPr>
          <p:nvPr/>
        </p:nvSpPr>
        <p:spPr bwMode="auto">
          <a:xfrm>
            <a:off x="6350" y="2487432"/>
            <a:ext cx="1173164" cy="346499"/>
          </a:xfrm>
          <a:prstGeom prst="homePlate">
            <a:avLst>
              <a:gd name="adj" fmla="val 39538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 defTabSz="914400">
              <a:defRPr/>
            </a:pPr>
            <a:r>
              <a:rPr lang="th-TH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ผลสัมฤทธิ์</a:t>
            </a:r>
            <a:r>
              <a:rPr lang="en-US" altLang="th-TH" sz="1100" b="1" dirty="0">
                <a:solidFill>
                  <a:srgbClr val="0070C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/Impact</a:t>
            </a:r>
            <a:endParaRPr lang="th-TH" altLang="th-TH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0" name="Rectangle 97"/>
          <p:cNvSpPr>
            <a:spLocks noChangeArrowheads="1"/>
          </p:cNvSpPr>
          <p:nvPr/>
        </p:nvSpPr>
        <p:spPr bwMode="auto">
          <a:xfrm>
            <a:off x="1193801" y="2528835"/>
            <a:ext cx="11547473" cy="31874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>
            <a:lvl1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defTabSz="914400">
              <a:defRPr/>
            </a:pPr>
            <a:r>
              <a:rPr lang="th-TH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การลงทุนของภาครัฐและเอกชนในพื้นที่ระเบียงเศรษฐกิจภาคตะวันออก 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(ชลบุรี ระยอง ฉะเชิงเทรา)</a:t>
            </a:r>
            <a:r>
              <a:rPr lang="en-US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เพิ่มขึ้น</a:t>
            </a:r>
            <a:r>
              <a:rPr lang="th-TH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23" name="AutoShape 86"/>
          <p:cNvSpPr>
            <a:spLocks noChangeArrowheads="1"/>
          </p:cNvSpPr>
          <p:nvPr/>
        </p:nvSpPr>
        <p:spPr bwMode="auto">
          <a:xfrm>
            <a:off x="6350" y="3291903"/>
            <a:ext cx="1173164" cy="332129"/>
          </a:xfrm>
          <a:prstGeom prst="homePlate">
            <a:avLst>
              <a:gd name="adj" fmla="val 39575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 defTabSz="914400">
              <a:defRPr/>
            </a:pPr>
            <a:r>
              <a:rPr lang="th-TH" altLang="th-TH" sz="1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endParaRPr lang="th-TH" altLang="th-TH" sz="1200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 defTabSz="914400">
              <a:defRPr/>
            </a:pPr>
            <a:r>
              <a:rPr lang="th-TH" altLang="th-TH" sz="1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เป้าหมายแผน</a:t>
            </a:r>
            <a:r>
              <a:rPr lang="th-TH" altLang="th-TH" sz="1000" b="1" dirty="0" err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altLang="th-TH" sz="1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endParaRPr lang="th-TH" altLang="th-TH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4" name="Rectangle 97"/>
          <p:cNvSpPr>
            <a:spLocks noChangeArrowheads="1"/>
          </p:cNvSpPr>
          <p:nvPr/>
        </p:nvSpPr>
        <p:spPr bwMode="auto">
          <a:xfrm>
            <a:off x="1198562" y="3281747"/>
            <a:ext cx="11534256" cy="36347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marL="174625" indent="-174625">
              <a:lnSpc>
                <a:spcPct val="85000"/>
              </a:lnSpc>
              <a:defRPr/>
            </a:pP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  <a:r>
              <a:rPr lang="th-TH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มูลค่าการลงทุนของรัฐและเอกชนเฉลี่ยต่อปี</a:t>
            </a:r>
            <a:endParaRPr lang="th-TH" sz="1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AutoShape 86"/>
          <p:cNvSpPr>
            <a:spLocks noChangeArrowheads="1"/>
          </p:cNvSpPr>
          <p:nvPr/>
        </p:nvSpPr>
        <p:spPr bwMode="auto">
          <a:xfrm>
            <a:off x="772" y="4082708"/>
            <a:ext cx="1209676" cy="572136"/>
          </a:xfrm>
          <a:prstGeom prst="homePlate">
            <a:avLst>
              <a:gd name="adj" fmla="val 25482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 defTabSz="914400">
              <a:defRPr/>
            </a:pPr>
            <a:endParaRPr lang="th-TH" altLang="th-TH" sz="12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defTabSz="914400">
              <a:defRPr/>
            </a:pPr>
            <a:endParaRPr lang="th-TH" altLang="th-TH" sz="12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defTabSz="914400">
              <a:defRPr/>
            </a:pPr>
            <a:r>
              <a:rPr lang="th-TH" altLang="th-TH" sz="1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 </a:t>
            </a:r>
            <a:endParaRPr lang="en-US" altLang="th-TH" sz="12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defTabSz="914400">
              <a:defRPr/>
            </a:pPr>
            <a:endParaRPr lang="th-TH" altLang="th-TH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6" name="Rectangle 97"/>
          <p:cNvSpPr>
            <a:spLocks noChangeArrowheads="1"/>
          </p:cNvSpPr>
          <p:nvPr/>
        </p:nvSpPr>
        <p:spPr bwMode="auto">
          <a:xfrm>
            <a:off x="9132397" y="4017346"/>
            <a:ext cx="1723451" cy="63971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4336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8908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3480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052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defTabSz="914400">
              <a:defRPr/>
            </a:pP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ศูนย์บริการเบ็ดเสร็จ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งานบริการ / สิ่งอำนวยความสะดวก / ศูนย์บริการนักท่องเที่ยว </a:t>
            </a:r>
            <a:endParaRPr lang="th-TH" altLang="th-TH" sz="1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AutoShape 86"/>
          <p:cNvSpPr>
            <a:spLocks noChangeArrowheads="1"/>
          </p:cNvSpPr>
          <p:nvPr/>
        </p:nvSpPr>
        <p:spPr bwMode="auto">
          <a:xfrm>
            <a:off x="8709" y="4708879"/>
            <a:ext cx="1190626" cy="728139"/>
          </a:xfrm>
          <a:prstGeom prst="homePlate">
            <a:avLst>
              <a:gd name="adj" fmla="val 21638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 defTabSz="914400">
              <a:defRPr/>
            </a:pPr>
            <a:r>
              <a:rPr lang="th-TH" altLang="th-TH" sz="1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ตัวชี้วัดแนวทาง</a:t>
            </a:r>
            <a:endParaRPr lang="th-TH" altLang="th-TH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97"/>
          <p:cNvSpPr>
            <a:spLocks noChangeArrowheads="1"/>
          </p:cNvSpPr>
          <p:nvPr/>
        </p:nvSpPr>
        <p:spPr bwMode="auto">
          <a:xfrm>
            <a:off x="3110530" y="4705632"/>
            <a:ext cx="2045716" cy="7145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>
              <a:lnSpc>
                <a:spcPts val="1000"/>
              </a:lnSpc>
              <a:defRPr/>
            </a:pP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.1 กำลังไฟฟ้าเพิ่มขึ้น .............. กิโลวัตต์ / ปริมาณน้ำประปาเพิ่มขึ้น ................. ลบ.ม. / บ่อบำบัดน้ำเสีย ............ แห่ง / วางผังเมืองรวม ............ ผัง /  พัฒนาตามผัง...... แห่ง ระบบดิจิทัลในเมือง .............. ระบบ /ปรับปรุงโรงพยาบาล ............... แห่ง</a:t>
            </a:r>
            <a:endParaRPr lang="th-TH" altLang="th-TH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Rectangle 97"/>
          <p:cNvSpPr>
            <a:spLocks noChangeArrowheads="1"/>
          </p:cNvSpPr>
          <p:nvPr/>
        </p:nvSpPr>
        <p:spPr bwMode="auto">
          <a:xfrm>
            <a:off x="7389630" y="4700784"/>
            <a:ext cx="1666121" cy="7400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>
              <a:lnSpc>
                <a:spcPts val="1000"/>
              </a:lnSpc>
              <a:defRPr/>
            </a:pPr>
            <a:r>
              <a:rPr lang="th-TH" sz="105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1.1.4.1 หลักสูตรใหม่ .................. หลักสูตร</a:t>
            </a:r>
            <a:r>
              <a:rPr lang="en-US" sz="105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/ </a:t>
            </a:r>
            <a:r>
              <a:rPr lang="th-TH" sz="105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อบรมบุคลากรและนักเรียน....................คน /</a:t>
            </a:r>
            <a:r>
              <a:rPr lang="en-US" sz="105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งานวิจัย </a:t>
            </a:r>
            <a:r>
              <a:rPr lang="en-US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……..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งาน</a:t>
            </a:r>
            <a:endParaRPr lang="th-TH" altLang="th-TH" sz="1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  <a:defRPr/>
            </a:pPr>
            <a:endParaRPr lang="th-TH" altLang="th-TH" sz="1050" dirty="0"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35" name="AutoShape 86"/>
          <p:cNvSpPr>
            <a:spLocks noChangeArrowheads="1"/>
          </p:cNvSpPr>
          <p:nvPr/>
        </p:nvSpPr>
        <p:spPr bwMode="auto">
          <a:xfrm>
            <a:off x="14242" y="5482335"/>
            <a:ext cx="1190625" cy="2027607"/>
          </a:xfrm>
          <a:prstGeom prst="homePlate">
            <a:avLst>
              <a:gd name="adj" fmla="val 13826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algn="ctr" defTabSz="914400">
              <a:defRPr/>
            </a:pPr>
            <a:endParaRPr lang="th-TH" altLang="th-TH" sz="12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defTabSz="914400">
              <a:defRPr/>
            </a:pPr>
            <a:r>
              <a:rPr lang="th-TH" altLang="th-TH" sz="1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หน่วยงานที่รับผิดชอบ</a:t>
            </a:r>
            <a:endParaRPr lang="en-US" altLang="th-TH" sz="12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altLang="th-TH" sz="1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1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Project Based</a:t>
            </a:r>
            <a:r>
              <a:rPr lang="th-TH" sz="1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6" name="Rectangle 97"/>
          <p:cNvSpPr>
            <a:spLocks noChangeArrowheads="1"/>
          </p:cNvSpPr>
          <p:nvPr/>
        </p:nvSpPr>
        <p:spPr bwMode="auto">
          <a:xfrm>
            <a:off x="5230446" y="5486391"/>
            <a:ext cx="2087622" cy="20235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defTabSz="914400">
              <a:lnSpc>
                <a:spcPts val="950"/>
              </a:lnSpc>
              <a:defRPr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กระทรวงอุตสาหกรรม</a:t>
            </a:r>
          </a:p>
          <a:p>
            <a:pPr marL="111125" indent="-111125">
              <a:lnSpc>
                <a:spcPts val="950"/>
              </a:lnSpc>
              <a:buFontTx/>
              <a:buChar char="-"/>
            </a:pPr>
            <a:r>
              <a:rPr lang="th-TH" sz="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อุตสาหกรรมยานยนต์แห่งอนาคต </a:t>
            </a:r>
            <a:r>
              <a:rPr lang="en-US" sz="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(EV/AV)</a:t>
            </a:r>
            <a:r>
              <a:rPr lang="th-TH" sz="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900" kern="0" spc="-53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การบิน, หุ่นยนต์ และอิเล็กทรอนิคส์อัจฉริยะ </a:t>
            </a:r>
            <a:r>
              <a:rPr lang="th-TH" sz="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ปิโตรเลียม และเคมีชีวภาพขั้นสูง </a:t>
            </a:r>
            <a:r>
              <a:rPr lang="th-TH" sz="900" kern="0" spc="-6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การแพทย์และการดูแลสุขภาพแบบครบวงจร</a:t>
            </a:r>
          </a:p>
          <a:p>
            <a:pPr>
              <a:lnSpc>
                <a:spcPts val="950"/>
              </a:lnSpc>
            </a:pPr>
            <a:r>
              <a:rPr lang="th-TH" sz="1000" b="1" kern="0" spc="-6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กระทรวงการท่องเทียวและกีฬา</a:t>
            </a:r>
          </a:p>
          <a:p>
            <a:pPr marL="111125" indent="-111125">
              <a:lnSpc>
                <a:spcPts val="950"/>
              </a:lnSpc>
              <a:buFontTx/>
              <a:buChar char="-"/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โครงการพัฒนาการท่องเที่ยวภาคตะวันออก</a:t>
            </a:r>
          </a:p>
          <a:p>
            <a:pPr>
              <a:lnSpc>
                <a:spcPts val="95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กระทรวงดิจิทัลเพื่อเศรษฐกิจและสังคม</a:t>
            </a:r>
          </a:p>
          <a:p>
            <a:pPr>
              <a:lnSpc>
                <a:spcPts val="950"/>
              </a:lnSpc>
            </a:pPr>
            <a:r>
              <a:rPr lang="en-US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1000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EECd</a:t>
            </a: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95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กระทรวงวิทยาศาสตร์ฯ</a:t>
            </a:r>
          </a:p>
          <a:p>
            <a:pPr marL="117475" indent="-117475">
              <a:lnSpc>
                <a:spcPts val="950"/>
              </a:lnSpc>
              <a:buFontTx/>
              <a:buChar char="-"/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1000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EECi</a:t>
            </a:r>
            <a:endParaRPr 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95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กระทรวงทรัพยากรธรรมชาติและสิ่งแวดล้อม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(............) </a:t>
            </a:r>
          </a:p>
          <a:p>
            <a:pPr>
              <a:lnSpc>
                <a:spcPts val="95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กระทรวงเกษตรและสหกรณ์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(............) </a:t>
            </a:r>
          </a:p>
          <a:p>
            <a:pPr>
              <a:lnSpc>
                <a:spcPts val="950"/>
              </a:lnSpc>
              <a:tabLst>
                <a:tab pos="60325" algn="l"/>
              </a:tabLst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สกรศ.</a:t>
            </a:r>
          </a:p>
          <a:p>
            <a:pPr marL="112713" indent="-112713">
              <a:lnSpc>
                <a:spcPts val="950"/>
              </a:lnSpc>
              <a:buFontTx/>
              <a:buChar char="-"/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 </a:t>
            </a:r>
            <a:r>
              <a:rPr lang="en-US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EEC</a:t>
            </a:r>
            <a:endParaRPr 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95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หน่วยงานอื่นเพิ่มเติม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</a:p>
          <a:p>
            <a:pPr>
              <a:lnSpc>
                <a:spcPts val="950"/>
              </a:lnSpc>
            </a:pP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950"/>
              </a:lnSpc>
            </a:pPr>
            <a:endParaRPr lang="en-US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950"/>
              </a:lnSpc>
            </a:pP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1450" indent="-171450">
              <a:lnSpc>
                <a:spcPts val="950"/>
              </a:lnSpc>
              <a:buFontTx/>
              <a:buChar char="-"/>
            </a:pPr>
            <a:endParaRPr lang="en-US" sz="1000" kern="0" spc="-6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400">
              <a:lnSpc>
                <a:spcPts val="950"/>
              </a:lnSpc>
              <a:defRPr/>
            </a:pPr>
            <a:endParaRPr lang="th-TH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97"/>
          <p:cNvSpPr>
            <a:spLocks noChangeArrowheads="1"/>
          </p:cNvSpPr>
          <p:nvPr/>
        </p:nvSpPr>
        <p:spPr bwMode="auto">
          <a:xfrm>
            <a:off x="1211366" y="4701641"/>
            <a:ext cx="1850811" cy="73533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>
              <a:lnSpc>
                <a:spcPts val="1000"/>
              </a:lnSpc>
              <a:defRPr/>
            </a:pPr>
            <a:r>
              <a:rPr lang="th-TH" altLang="th-TH" sz="105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altLang="th-TH" sz="105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altLang="th-TH" sz="105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.1</a:t>
            </a:r>
            <a:r>
              <a:rPr lang="th-TH" altLang="th-TH" sz="105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สนามบิน 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ได้รับการพัฒนา.............แห่ง / </a:t>
            </a:r>
            <a:r>
              <a:rPr lang="th-TH" alt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ท่าเรือ 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ได้รับการพัฒนา.............แห่ง / ถนน ระยะทาง .............. กิโลเมตร / เส้นทางรถไฟ ระยะทาง ............ กิโลเมตร</a:t>
            </a:r>
            <a:endParaRPr lang="th-TH" altLang="th-TH" sz="105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97"/>
          <p:cNvSpPr>
            <a:spLocks noChangeArrowheads="1"/>
          </p:cNvSpPr>
          <p:nvPr/>
        </p:nvSpPr>
        <p:spPr bwMode="auto">
          <a:xfrm>
            <a:off x="3131562" y="5498177"/>
            <a:ext cx="2024463" cy="201180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>
              <a:lnSpc>
                <a:spcPts val="100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สกรศ.</a:t>
            </a:r>
          </a:p>
          <a:p>
            <a:pPr>
              <a:lnSpc>
                <a:spcPts val="1000"/>
              </a:lnSpc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การศึกษาออกแบบพัฒนาเมืองใหม่</a:t>
            </a: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กระทรวงมหาดไทย</a:t>
            </a:r>
          </a:p>
          <a:p>
            <a:pPr>
              <a:lnSpc>
                <a:spcPts val="1000"/>
              </a:lnSpc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การพัฒนาสาธารณูปโภค สาธารณูปการในเมือง (ไฟฟ้า น้ำ) </a:t>
            </a:r>
          </a:p>
          <a:p>
            <a:pPr>
              <a:lnSpc>
                <a:spcPts val="1000"/>
              </a:lnSpc>
              <a:buFontTx/>
              <a:buChar char="-"/>
              <a:tabLst>
                <a:tab pos="58738" algn="l"/>
              </a:tabLst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การจัดการสิ่งแวดล้อมในเมือง</a:t>
            </a:r>
          </a:p>
          <a:p>
            <a:pPr>
              <a:lnSpc>
                <a:spcPts val="1000"/>
              </a:lnSpc>
              <a:buFontTx/>
              <a:buChar char="-"/>
              <a:tabLst>
                <a:tab pos="58738" algn="l"/>
              </a:tabLst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โครงการวางผังเมืองรวม</a:t>
            </a:r>
          </a:p>
          <a:p>
            <a:pPr>
              <a:lnSpc>
                <a:spcPts val="1000"/>
              </a:lnSpc>
              <a:buFontTx/>
              <a:buChar char="-"/>
              <a:tabLst>
                <a:tab pos="58738" algn="l"/>
              </a:tabLst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โครงการออกแบบวางผังเมืองใหม่</a:t>
            </a:r>
          </a:p>
          <a:p>
            <a:pPr>
              <a:lnSpc>
                <a:spcPts val="1000"/>
              </a:lnSpc>
              <a:tabLst>
                <a:tab pos="58738" algn="l"/>
              </a:tabLst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กระทรวงดิจิทัลเพื่อเศรษฐกิจและสังคม</a:t>
            </a:r>
          </a:p>
          <a:p>
            <a:pPr marL="171450" indent="-171450">
              <a:lnSpc>
                <a:spcPts val="1000"/>
              </a:lnSpc>
              <a:buFontTx/>
              <a:buChar char="-"/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โครงสร้างพื้นฐานดิจิทัลในเมือง</a:t>
            </a:r>
          </a:p>
          <a:p>
            <a:pPr algn="thaiDist">
              <a:lnSpc>
                <a:spcPts val="1000"/>
              </a:lnSpc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กระทรวงสาธารณสุข</a:t>
            </a:r>
          </a:p>
          <a:p>
            <a:pPr marL="171450" indent="-171450">
              <a:lnSpc>
                <a:spcPts val="1000"/>
              </a:lnSpc>
              <a:buFontTx/>
              <a:buChar char="-"/>
              <a:defRPr/>
            </a:pPr>
            <a:r>
              <a:rPr lang="th-TH" alt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การปรับปรุงโรงพยาบาล สถานพยาบาล</a:t>
            </a:r>
          </a:p>
          <a:p>
            <a:pPr>
              <a:lnSpc>
                <a:spcPts val="1000"/>
              </a:lnSpc>
              <a:defRPr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หน่วยงานอื่นเพิ่มเติม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  <a:defRPr/>
            </a:pPr>
            <a:endParaRPr lang="en-US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</a:pP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  <a:defRPr/>
            </a:pPr>
            <a:endParaRPr lang="th-TH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97"/>
          <p:cNvSpPr>
            <a:spLocks noChangeArrowheads="1"/>
          </p:cNvSpPr>
          <p:nvPr/>
        </p:nvSpPr>
        <p:spPr bwMode="auto">
          <a:xfrm>
            <a:off x="7389629" y="5498177"/>
            <a:ext cx="1666121" cy="201180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algn="thaiDist"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กระทรวงศึกษาธิการ</a:t>
            </a:r>
          </a:p>
          <a:p>
            <a:pPr algn="thaiDist">
              <a:defRPr/>
            </a:pPr>
            <a:r>
              <a:rPr lang="th-TH" alt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การศึกษา การวิจัยและพัฒนา</a:t>
            </a:r>
          </a:p>
          <a:p>
            <a:pPr algn="thaiDist"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กระทรวงแรงงาน</a:t>
            </a:r>
          </a:p>
          <a:p>
            <a:pPr marL="60325" indent="-60325" algn="thaiDist">
              <a:buFontTx/>
              <a:buChar char="-"/>
              <a:defRPr/>
            </a:pPr>
            <a:r>
              <a:rPr lang="th-TH" alt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การพัฒนาแรงงาน และบุคลากร</a:t>
            </a:r>
          </a:p>
          <a:p>
            <a:pPr algn="thaiDist"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กระทรวงวิทยาศาสตร์</a:t>
            </a:r>
          </a:p>
          <a:p>
            <a:pPr marL="60325" indent="-60325" algn="thaiDist">
              <a:defRPr/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  การวิจัยและพัฒนานวัตกรรมเทคโนโลยีขั้นสูง</a:t>
            </a:r>
            <a:endParaRPr lang="th-TH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กระทรวงสาธารณสุข</a:t>
            </a:r>
          </a:p>
          <a:p>
            <a:pPr>
              <a:lnSpc>
                <a:spcPts val="1000"/>
              </a:lnSpc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alt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งานวิจัยด้านสุขภาพใน </a:t>
            </a:r>
            <a:r>
              <a:rPr lang="en-US" alt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EEC</a:t>
            </a:r>
            <a:endParaRPr lang="th-TH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สกรศ.</a:t>
            </a:r>
          </a:p>
          <a:p>
            <a:pPr>
              <a:lnSpc>
                <a:spcPts val="1000"/>
              </a:lnSpc>
              <a:defRPr/>
            </a:pPr>
            <a:r>
              <a:rPr lang="th-TH" alt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การพัฒนาบุคลากรรองรับ </a:t>
            </a:r>
            <a:r>
              <a:rPr lang="en-US" alt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EEC</a:t>
            </a:r>
            <a:endParaRPr lang="th-TH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  <a:defRPr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หน่วยงานอื่นเพิ่มเติม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  <a:defRPr/>
            </a:pPr>
            <a:endParaRPr lang="en-US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defRPr/>
            </a:pPr>
            <a:endParaRPr lang="th-TH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Rectangle 97"/>
          <p:cNvSpPr>
            <a:spLocks noChangeArrowheads="1"/>
          </p:cNvSpPr>
          <p:nvPr/>
        </p:nvSpPr>
        <p:spPr bwMode="auto">
          <a:xfrm>
            <a:off x="1201739" y="4021742"/>
            <a:ext cx="1860438" cy="62780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4336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8908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3480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052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defTabSz="914400"/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.1</a:t>
            </a: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พัฒนาโครงสร้างพื้นฐานด้านคมนาคมและระบบโลจิสติกส์ ให้เชื่อมโยงกับโครงสร้างพื้นฐานหลัก</a:t>
            </a:r>
            <a:endParaRPr lang="en-US" altLang="th-TH" sz="11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0" name="Rectangle 97"/>
          <p:cNvSpPr>
            <a:spLocks noChangeArrowheads="1"/>
          </p:cNvSpPr>
          <p:nvPr/>
        </p:nvSpPr>
        <p:spPr bwMode="auto">
          <a:xfrm>
            <a:off x="3113885" y="4022519"/>
            <a:ext cx="2033808" cy="6270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algn="thaiDist">
              <a:defRPr/>
            </a:pP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พัฒนาเมือง ระบบสาธารณูปโภค สาธารณูปการ การจัดการสิ่งแวดล้อมเมือง และโครงสร้างพื้นฐานดิจิทัลสนับสนุน และสาธารณสุข</a:t>
            </a:r>
          </a:p>
        </p:txBody>
      </p:sp>
      <p:sp>
        <p:nvSpPr>
          <p:cNvPr id="41" name="Rectangle 97"/>
          <p:cNvSpPr>
            <a:spLocks noChangeArrowheads="1"/>
          </p:cNvSpPr>
          <p:nvPr/>
        </p:nvSpPr>
        <p:spPr bwMode="auto">
          <a:xfrm>
            <a:off x="4317713" y="3721086"/>
            <a:ext cx="1435396" cy="1749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ts val="1400"/>
              </a:lnSpc>
              <a:defRPr/>
            </a:pPr>
            <a:r>
              <a:rPr lang="th-TH" alt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ต้นน้ำ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49548"/>
              </p:ext>
            </p:extLst>
          </p:nvPr>
        </p:nvGraphicFramePr>
        <p:xfrm>
          <a:off x="10614024" y="892583"/>
          <a:ext cx="2118795" cy="924505"/>
        </p:xfrm>
        <a:graphic>
          <a:graphicData uri="http://schemas.openxmlformats.org/drawingml/2006/table">
            <a:tbl>
              <a:tblPr firstRow="1" bandRow="1"/>
              <a:tblGrid>
                <a:gridCol w="423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921"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b="1" kern="1200">
                          <a:solidFill>
                            <a:schemeClr val="lt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l" fontAlgn="b"/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37"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700" b="1" u="none" strike="noStrike" dirty="0">
                          <a:effectLst/>
                        </a:rPr>
                        <a:t>- 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700" b="1" u="none" strike="noStrike" dirty="0">
                          <a:effectLst/>
                        </a:rPr>
                        <a:t>- 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l" fontAlgn="b"/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21"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37"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921"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537"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b="1" u="none" strike="noStrike" dirty="0">
                          <a:effectLst/>
                        </a:rPr>
                        <a:t> </a:t>
                      </a:r>
                      <a:endParaRPr lang="th-TH" sz="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921"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th-TH" sz="500" b="1" i="0" u="none" strike="noStrike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rtl="0" fontAlgn="ctr"/>
                      <a:r>
                        <a:rPr lang="th-TH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th-TH" sz="5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537"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u="none" strike="noStrike" dirty="0">
                          <a:effectLst/>
                        </a:rPr>
                        <a:t> </a:t>
                      </a:r>
                      <a:endParaRPr lang="th-TH" sz="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u="none" strike="noStrike" dirty="0">
                          <a:effectLst/>
                        </a:rPr>
                        <a:t> </a:t>
                      </a:r>
                      <a:endParaRPr lang="th-TH" sz="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u="none" strike="noStrike" dirty="0">
                          <a:effectLst/>
                        </a:rPr>
                        <a:t> </a:t>
                      </a:r>
                      <a:endParaRPr lang="th-TH" sz="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u="none" strike="noStrike" dirty="0">
                          <a:effectLst/>
                        </a:rPr>
                        <a:t> </a:t>
                      </a:r>
                      <a:endParaRPr lang="th-TH" sz="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1pPr>
                      <a:lvl2pPr marL="48060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2pPr>
                      <a:lvl3pPr marL="961217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3pPr>
                      <a:lvl4pPr marL="1441826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4pPr>
                      <a:lvl5pPr marL="1922435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5pPr>
                      <a:lvl6pPr marL="2403043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6pPr>
                      <a:lvl7pPr marL="2883652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7pPr>
                      <a:lvl8pPr marL="3364260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8pPr>
                      <a:lvl9pPr marL="3844869" algn="l" defTabSz="961217" rtl="0" eaLnBrk="1" latinLnBrk="0" hangingPunct="1">
                        <a:defRPr sz="1892" kern="1200">
                          <a:solidFill>
                            <a:schemeClr val="dk1"/>
                          </a:solidFill>
                          <a:latin typeface="Arial"/>
                          <a:cs typeface="Angsana New"/>
                        </a:defRPr>
                      </a:lvl9pPr>
                    </a:lstStyle>
                    <a:p>
                      <a:pPr algn="ctr" fontAlgn="t"/>
                      <a:r>
                        <a:rPr lang="th-TH" sz="500" u="none" strike="noStrike" dirty="0">
                          <a:effectLst/>
                        </a:rPr>
                        <a:t> </a:t>
                      </a:r>
                      <a:endParaRPr lang="th-TH" sz="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604" name="TextBox 46"/>
          <p:cNvSpPr txBox="1">
            <a:spLocks noChangeArrowheads="1"/>
          </p:cNvSpPr>
          <p:nvPr/>
        </p:nvSpPr>
        <p:spPr bwMode="auto">
          <a:xfrm>
            <a:off x="10556876" y="7509983"/>
            <a:ext cx="2224088" cy="26161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sof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176338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defTabSz="1176338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defTabSz="1176338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defTabSz="1176338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defTabSz="1176338"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433638" indent="-147638" defTabSz="11763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890838" indent="-147638" defTabSz="11763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348038" indent="-147638" defTabSz="11763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05238" indent="-147638" defTabSz="11763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/>
            <a:r>
              <a:rPr lang="th-TH" altLang="th-TH" sz="11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สิงหาคม 2560         กองประเมินผล </a:t>
            </a:r>
            <a:r>
              <a:rPr lang="en-US" altLang="th-TH" sz="11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altLang="th-TH" sz="11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606" name="TextBox 37"/>
          <p:cNvSpPr txBox="1">
            <a:spLocks noChangeArrowheads="1"/>
          </p:cNvSpPr>
          <p:nvPr/>
        </p:nvSpPr>
        <p:spPr bwMode="auto">
          <a:xfrm>
            <a:off x="11106945" y="38719"/>
            <a:ext cx="1741488" cy="46935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sof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th-TH" sz="1050" b="1" dirty="0">
                <a:latin typeface="Angsana New"/>
                <a:ea typeface="Times New Roman"/>
                <a:cs typeface="TH SarabunPSK"/>
              </a:rPr>
              <a:t>หน่วย</a:t>
            </a:r>
            <a:r>
              <a:rPr lang="en-US" sz="1050" b="1" dirty="0">
                <a:latin typeface="Angsana New"/>
                <a:ea typeface="Times New Roman"/>
                <a:cs typeface="TH SarabunPSK"/>
              </a:rPr>
              <a:t> :</a:t>
            </a:r>
            <a:r>
              <a:rPr lang="th-TH" sz="1050" b="1" dirty="0">
                <a:latin typeface="Angsana New"/>
                <a:ea typeface="Times New Roman"/>
                <a:cs typeface="TH SarabunPSK"/>
              </a:rPr>
              <a:t> ล้านบาท</a:t>
            </a:r>
          </a:p>
          <a:p>
            <a:pPr algn="ctr"/>
            <a:r>
              <a:rPr lang="th-TH" alt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งบประมาณปี พ</a:t>
            </a:r>
            <a:r>
              <a:rPr lang="en-US" alt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alt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r>
              <a:rPr lang="en-US" alt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2562</a:t>
            </a:r>
            <a:endParaRPr lang="th-TH" altLang="th-TH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" name="Straight Connector 53"/>
          <p:cNvSpPr>
            <a:spLocks noChangeShapeType="1"/>
          </p:cNvSpPr>
          <p:nvPr/>
        </p:nvSpPr>
        <p:spPr bwMode="auto">
          <a:xfrm>
            <a:off x="0" y="745646"/>
            <a:ext cx="12763500" cy="23812"/>
          </a:xfrm>
          <a:prstGeom prst="line">
            <a:avLst/>
          </a:prstGeom>
          <a:noFill/>
          <a:ln w="19050" algn="ctr">
            <a:solidFill>
              <a:schemeClr val="accent1">
                <a:lumMod val="75000"/>
              </a:schemeClr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883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027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Straight Connector 53"/>
          <p:cNvSpPr>
            <a:spLocks noChangeShapeType="1"/>
          </p:cNvSpPr>
          <p:nvPr/>
        </p:nvSpPr>
        <p:spPr bwMode="auto">
          <a:xfrm>
            <a:off x="-7938" y="2435451"/>
            <a:ext cx="12757149" cy="23812"/>
          </a:xfrm>
          <a:prstGeom prst="line">
            <a:avLst/>
          </a:prstGeom>
          <a:noFill/>
          <a:ln w="19050" algn="ctr">
            <a:solidFill>
              <a:schemeClr val="accent1">
                <a:lumMod val="75000"/>
              </a:schemeClr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883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027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5" name="Rectangle 97"/>
          <p:cNvSpPr>
            <a:spLocks noChangeArrowheads="1"/>
          </p:cNvSpPr>
          <p:nvPr/>
        </p:nvSpPr>
        <p:spPr bwMode="auto">
          <a:xfrm>
            <a:off x="5230668" y="4699128"/>
            <a:ext cx="2100205" cy="74426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defTabSz="914400">
              <a:lnSpc>
                <a:spcPts val="1000"/>
              </a:lnSpc>
              <a:defRPr/>
            </a:pPr>
            <a:r>
              <a:rPr lang="th-TH" sz="105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</a:t>
            </a:r>
            <a:r>
              <a:rPr lang="en-US" sz="105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</a:t>
            </a:r>
            <a:r>
              <a:rPr lang="th-TH" sz="105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.1 </a:t>
            </a:r>
            <a:r>
              <a:rPr lang="th-TH" sz="105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เขตส่งเสริม </a:t>
            </a:r>
            <a:r>
              <a:rPr lang="th-TH" sz="105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ได้รับการพัฒนา............... แห่ง </a:t>
            </a:r>
            <a:r>
              <a:rPr lang="th-TH" sz="105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/ จำนวนนักท่องเที่ยวเพิ่มขึ้น ........... คน </a:t>
            </a:r>
          </a:p>
          <a:p>
            <a:pPr defTabSz="914400">
              <a:lnSpc>
                <a:spcPts val="1000"/>
              </a:lnSpc>
              <a:defRPr/>
            </a:pPr>
            <a:endParaRPr lang="th-TH" altLang="th-TH" sz="9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7" name="Rectangle 97">
            <a:extLst>
              <a:ext uri="{FF2B5EF4-FFF2-40B4-BE49-F238E27FC236}">
                <a16:creationId xmlns:a16="http://schemas.microsoft.com/office/drawing/2014/main" id="{1A21C6EC-9915-4ADE-8DE0-6BA43A27D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738" y="5518290"/>
            <a:ext cx="1860439" cy="199169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defTabSz="914400">
              <a:lnSpc>
                <a:spcPts val="1300"/>
              </a:lnSpc>
              <a:defRPr/>
            </a:pPr>
            <a:r>
              <a:rPr lang="th-TH" sz="105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กองทัพเรือ</a:t>
            </a:r>
          </a:p>
          <a:p>
            <a:pPr defTabSz="914400">
              <a:lnSpc>
                <a:spcPts val="1300"/>
              </a:lnSpc>
              <a:defRPr/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เมืองการบินภาคตะวันออก </a:t>
            </a:r>
            <a:r>
              <a:rPr lang="en-US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สนามบินอู่ตะเภา</a:t>
            </a:r>
          </a:p>
          <a:p>
            <a:pPr defTabSz="914400">
              <a:lnSpc>
                <a:spcPts val="1300"/>
              </a:lnSpc>
              <a:defRPr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กระทรวงคมนาคม</a:t>
            </a:r>
          </a:p>
          <a:p>
            <a:pPr>
              <a:lnSpc>
                <a:spcPts val="1300"/>
              </a:lnSpc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รถไฟความเร็วสูงเชื่อม </a:t>
            </a:r>
            <a:r>
              <a:rPr lang="en-US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สนามบิน</a:t>
            </a:r>
          </a:p>
          <a:p>
            <a:pPr>
              <a:lnSpc>
                <a:spcPts val="1300"/>
              </a:lnSpc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ท่าเรือน้ำลึกแหลมฉบัง ระยะ </a:t>
            </a:r>
            <a:r>
              <a:rPr lang="en-US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</a:p>
          <a:p>
            <a:pPr>
              <a:lnSpc>
                <a:spcPts val="1300"/>
              </a:lnSpc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ท่าเรือมาบตาพุด ระยะ </a:t>
            </a:r>
            <a:r>
              <a:rPr lang="en-US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300"/>
              </a:lnSpc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ท่าเรือพาณิชย์สัตหีบ</a:t>
            </a: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300"/>
              </a:lnSpc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รถไฟทางคู่เชื่อม </a:t>
            </a:r>
            <a:r>
              <a:rPr lang="en-US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ท่าเรือ</a:t>
            </a: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2388" indent="-52388">
              <a:lnSpc>
                <a:spcPts val="1300"/>
              </a:lnSpc>
              <a:buFontTx/>
              <a:buChar char="-"/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ทางหลวง และมอเตอร์เวย์</a:t>
            </a:r>
          </a:p>
          <a:p>
            <a:pPr>
              <a:lnSpc>
                <a:spcPts val="130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หน่วยงานอื่นเพิ่มเติม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400">
              <a:lnSpc>
                <a:spcPts val="1300"/>
              </a:lnSpc>
              <a:defRPr/>
            </a:pPr>
            <a:r>
              <a:rPr lang="th-TH" sz="1050" b="1" dirty="0">
                <a:solidFill>
                  <a:srgbClr val="FF0000"/>
                </a:solidFill>
                <a:latin typeface="ThaiSans Neue ExtBd" pitchFamily="2" charset="-34"/>
                <a:cs typeface="ThaiSans Neue ExtBd" pitchFamily="2" charset="-34"/>
              </a:rPr>
              <a:t> </a:t>
            </a:r>
            <a:endParaRPr lang="en-US" sz="1050" b="1" dirty="0">
              <a:solidFill>
                <a:srgbClr val="FF0000"/>
              </a:solidFill>
              <a:latin typeface="ThaiSans Neue ExtBd" pitchFamily="2" charset="-34"/>
              <a:cs typeface="ThaiSans Neue ExtBd" pitchFamily="2" charset="-34"/>
            </a:endParaRPr>
          </a:p>
          <a:p>
            <a:pPr defTabSz="914400">
              <a:lnSpc>
                <a:spcPts val="1300"/>
              </a:lnSpc>
              <a:defRPr/>
            </a:pPr>
            <a:endParaRPr lang="th-TH" sz="105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400">
              <a:lnSpc>
                <a:spcPts val="1300"/>
              </a:lnSpc>
              <a:defRPr/>
            </a:pPr>
            <a:endParaRPr lang="th-TH" altLang="th-TH" sz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" name="Rectangle 97">
            <a:extLst>
              <a:ext uri="{FF2B5EF4-FFF2-40B4-BE49-F238E27FC236}">
                <a16:creationId xmlns:a16="http://schemas.microsoft.com/office/drawing/2014/main" id="{99C3F6CD-3B56-47C2-96C0-6005ECBAD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0270" y="4726778"/>
            <a:ext cx="1811000" cy="71475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defTabSz="914400">
              <a:lnSpc>
                <a:spcPts val="1000"/>
              </a:lnSpc>
              <a:defRPr/>
            </a:pPr>
            <a:r>
              <a:rPr lang="th-TH" sz="105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</a:t>
            </a:r>
            <a:r>
              <a:rPr lang="en-US" sz="105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6.1</a:t>
            </a:r>
            <a:r>
              <a:rPr lang="th-TH" sz="105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นักลงทุนเพิ่มขึ้น ........... คน / จำนวนนักลงทุนที่ใช้บริการศูนย์บริการเบ็ดเสร็จ ...................... คน / </a:t>
            </a:r>
            <a:r>
              <a:rPr lang="th-TH" sz="105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TH SarabunPSK" panose="020B0500040200020003" pitchFamily="34" charset="-34"/>
              </a:rPr>
              <a:t>ประชาสัมพันธ์นักลงทุน 10 กลุ่มหลัก </a:t>
            </a:r>
            <a:endParaRPr lang="th-TH" sz="105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Rectangle 97">
            <a:extLst>
              <a:ext uri="{FF2B5EF4-FFF2-40B4-BE49-F238E27FC236}">
                <a16:creationId xmlns:a16="http://schemas.microsoft.com/office/drawing/2014/main" id="{05B989CE-B079-402E-9BEB-BB7182C1C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0269" y="5498296"/>
            <a:ext cx="1802549" cy="201164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>
              <a:lnSpc>
                <a:spcPts val="110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สกรศ. / </a:t>
            </a: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BOI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/ ก.วิทยาศาสตร์ / ก.ดิจิทัล</a:t>
            </a:r>
          </a:p>
          <a:p>
            <a:pPr marL="117475" indent="-117475">
              <a:lnSpc>
                <a:spcPts val="1100"/>
              </a:lnSpc>
              <a:buFontTx/>
              <a:buChar char="-"/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การประชาสัมพันธ์</a:t>
            </a:r>
          </a:p>
          <a:p>
            <a:pPr marL="117475" indent="-117475">
              <a:lnSpc>
                <a:spcPts val="1100"/>
              </a:lnSpc>
              <a:buFontTx/>
              <a:buChar char="-"/>
            </a:pP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การชักจูงนักลงทุน</a:t>
            </a:r>
          </a:p>
          <a:p>
            <a:pPr marL="117475" indent="-117475">
              <a:lnSpc>
                <a:spcPts val="1100"/>
              </a:lnSpc>
              <a:buFontTx/>
              <a:buChar char="-"/>
            </a:pPr>
            <a:endParaRPr 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100"/>
              </a:lnSpc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หน่วยงานอื่นเพิ่มเติม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100"/>
              </a:lnSpc>
            </a:pP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100"/>
              </a:lnSpc>
            </a:pP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1450" indent="-171450">
              <a:lnSpc>
                <a:spcPts val="1100"/>
              </a:lnSpc>
              <a:buFontTx/>
              <a:buChar char="-"/>
            </a:pPr>
            <a:endParaRPr lang="en-US" sz="1000" kern="0" spc="-6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400">
              <a:lnSpc>
                <a:spcPts val="1100"/>
              </a:lnSpc>
              <a:defRPr/>
            </a:pPr>
            <a:endParaRPr lang="th-TH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438D50-3467-4B5F-AAC8-9DF6EF984ED5}"/>
              </a:ext>
            </a:extLst>
          </p:cNvPr>
          <p:cNvSpPr txBox="1"/>
          <p:nvPr/>
        </p:nvSpPr>
        <p:spPr>
          <a:xfrm>
            <a:off x="225283" y="-79217"/>
            <a:ext cx="3803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ร่าง ปี 2562 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(ณ 8 ก.ย. 60)</a:t>
            </a:r>
            <a:r>
              <a:rPr lang="th-TH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97">
            <a:extLst>
              <a:ext uri="{FF2B5EF4-FFF2-40B4-BE49-F238E27FC236}">
                <a16:creationId xmlns:a16="http://schemas.microsoft.com/office/drawing/2014/main" id="{36F736B7-3CEE-437B-8AB8-3C722987E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0270" y="4010052"/>
            <a:ext cx="1802548" cy="64700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4336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8908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3480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05238" indent="-1476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defTabSz="914400">
              <a:defRPr/>
            </a:pP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การชักจูงนักลงทุน ประชาสัมพันธ์</a:t>
            </a:r>
            <a:endParaRPr lang="th-TH" altLang="th-TH" sz="1100" b="1" strike="sngStrike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2" name="Rectangle 97">
            <a:extLst>
              <a:ext uri="{FF2B5EF4-FFF2-40B4-BE49-F238E27FC236}">
                <a16:creationId xmlns:a16="http://schemas.microsoft.com/office/drawing/2014/main" id="{F5E1FA17-1465-41A2-AFB3-9A98441A7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6450" y="4012375"/>
            <a:ext cx="2124423" cy="64546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algn="thaiDist">
              <a:defRPr/>
            </a:pP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พัฒนาเขตส่งเสริมพิเศษ (อุตสาหกรรมเป้าหมาย / นวัตกรรม 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ดิจิทัล) การท่องเที่ยว การจัดการสิ่งแวดล้อมอุตสาหกรรม อุตสาหกรรมเกษตร</a:t>
            </a:r>
            <a:endParaRPr lang="th-TH" altLang="th-TH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F15DF4-A620-47BA-AE38-C17C522D1658}"/>
              </a:ext>
            </a:extLst>
          </p:cNvPr>
          <p:cNvCxnSpPr/>
          <p:nvPr/>
        </p:nvCxnSpPr>
        <p:spPr>
          <a:xfrm>
            <a:off x="2052084" y="3814671"/>
            <a:ext cx="0" cy="137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BD7898F-34BF-48ED-AB4C-FFD75313D9A6}"/>
              </a:ext>
            </a:extLst>
          </p:cNvPr>
          <p:cNvCxnSpPr/>
          <p:nvPr/>
        </p:nvCxnSpPr>
        <p:spPr>
          <a:xfrm>
            <a:off x="7926572" y="3819311"/>
            <a:ext cx="0" cy="137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97">
            <a:extLst>
              <a:ext uri="{FF2B5EF4-FFF2-40B4-BE49-F238E27FC236}">
                <a16:creationId xmlns:a16="http://schemas.microsoft.com/office/drawing/2014/main" id="{8DA3AE06-9AE7-4212-BFE9-771763314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630" y="4010052"/>
            <a:ext cx="1666121" cy="62336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algn="thaiDist">
              <a:defRPr/>
            </a:pP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การวิจัยและพัฒนานวัตกรรมเทคโนโลยีขั้นสูง การศึกษา บุคลากร</a:t>
            </a:r>
            <a:endParaRPr lang="th-TH" altLang="th-TH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8" name="Rectangle 97">
            <a:extLst>
              <a:ext uri="{FF2B5EF4-FFF2-40B4-BE49-F238E27FC236}">
                <a16:creationId xmlns:a16="http://schemas.microsoft.com/office/drawing/2014/main" id="{5BB80DC4-6715-40A5-8A74-A7BB696B5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742" y="4726741"/>
            <a:ext cx="1733106" cy="71474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>
              <a:lnSpc>
                <a:spcPts val="1000"/>
              </a:lnSpc>
              <a:defRPr/>
            </a:pPr>
            <a:r>
              <a:rPr lang="th-TH" sz="105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105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105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.1 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คนเข้าเมืองและนักท่องเที่ยว..............</a:t>
            </a:r>
            <a:r>
              <a:rPr lang="en-US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 / ผู้ใช้บริการศูนย์บริการเบ็ดเสร็จ ............. คน / นักท่องเที่ยวที่ใช้บริการศูนย์ฯ ................. คน</a:t>
            </a:r>
            <a:endParaRPr lang="th-TH" altLang="th-TH" sz="1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ts val="1000"/>
              </a:lnSpc>
              <a:defRPr/>
            </a:pPr>
            <a:endParaRPr lang="th-TH" altLang="th-TH" sz="1050" dirty="0"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59" name="Rectangle 97">
            <a:extLst>
              <a:ext uri="{FF2B5EF4-FFF2-40B4-BE49-F238E27FC236}">
                <a16:creationId xmlns:a16="http://schemas.microsoft.com/office/drawing/2014/main" id="{DF98E2B1-D53B-4AAA-9438-ADE054D62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742" y="5498295"/>
            <a:ext cx="1733106" cy="201164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/>
          <a:lstStyle/>
          <a:p>
            <a:pPr defTabSz="914400">
              <a:defRPr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กระทรวงอุตสาหกรรม (กนอ.</a:t>
            </a: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/ </a:t>
            </a: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BOI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111125" indent="-111125">
              <a:buFontTx/>
              <a:buChar char="-"/>
            </a:pPr>
            <a:r>
              <a:rPr lang="th-TH" sz="1000" kern="0" spc="-6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จัดตั้งศูนย์บริการเบ็ดเสร็จ</a:t>
            </a:r>
          </a:p>
          <a:p>
            <a:pPr algn="thaiDist"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สำนักงานตำรวจแห่งชาติ</a:t>
            </a:r>
          </a:p>
          <a:p>
            <a:pPr algn="thaiDist">
              <a:defRPr/>
            </a:pPr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การบริการคนเข้าเมืองและนักท่องเที่ยวผ่านสนามบินอู่ตะเภา</a:t>
            </a:r>
            <a:endParaRPr lang="th-TH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กรมศุลกากร</a:t>
            </a:r>
          </a:p>
          <a:p>
            <a:pPr algn="thaiDist">
              <a:defRPr/>
            </a:pPr>
            <a:r>
              <a:rPr lang="th-TH" alt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alt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บริการด่านศุลกากรใน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สนามบินอู่ตะเภา</a:t>
            </a:r>
          </a:p>
          <a:p>
            <a:pPr algn="thaiDist">
              <a:defRPr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หน่วยงานอื่นเพิ่มเติม </a:t>
            </a:r>
            <a:r>
              <a:rPr lang="th-TH" sz="1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defRPr/>
            </a:pPr>
            <a:endParaRPr lang="en-US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defRPr/>
            </a:pPr>
            <a:endParaRPr lang="th-TH" altLang="th-TH" sz="1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0" name="Rectangle 97">
            <a:extLst>
              <a:ext uri="{FF2B5EF4-FFF2-40B4-BE49-F238E27FC236}">
                <a16:creationId xmlns:a16="http://schemas.microsoft.com/office/drawing/2014/main" id="{EAD83EE6-911A-40CD-8F70-BFA2086BC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0845" y="3726487"/>
            <a:ext cx="1435396" cy="1749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ts val="1400"/>
              </a:lnSpc>
              <a:defRPr/>
            </a:pPr>
            <a:r>
              <a:rPr lang="th-TH" alt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กลางน้ำ</a:t>
            </a:r>
          </a:p>
        </p:txBody>
      </p:sp>
      <p:sp>
        <p:nvSpPr>
          <p:cNvPr id="61" name="Rectangle 97">
            <a:extLst>
              <a:ext uri="{FF2B5EF4-FFF2-40B4-BE49-F238E27FC236}">
                <a16:creationId xmlns:a16="http://schemas.microsoft.com/office/drawing/2014/main" id="{FE5D2109-397F-40A0-8187-BAA58C943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5010" y="3733964"/>
            <a:ext cx="1435396" cy="17497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ts val="1400"/>
              </a:lnSpc>
              <a:defRPr/>
            </a:pPr>
            <a:r>
              <a:rPr lang="th-TH" altLang="th-TH" sz="1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ปลายน้ำ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BAB00CD-EFA8-4710-8364-E2D685FB99D9}"/>
              </a:ext>
            </a:extLst>
          </p:cNvPr>
          <p:cNvCxnSpPr/>
          <p:nvPr/>
        </p:nvCxnSpPr>
        <p:spPr>
          <a:xfrm>
            <a:off x="4128977" y="3841841"/>
            <a:ext cx="0" cy="137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9469E3C-755C-49F7-A808-79F92BEBAC05}"/>
              </a:ext>
            </a:extLst>
          </p:cNvPr>
          <p:cNvCxnSpPr/>
          <p:nvPr/>
        </p:nvCxnSpPr>
        <p:spPr>
          <a:xfrm>
            <a:off x="6237777" y="3844943"/>
            <a:ext cx="0" cy="137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ชื่อเรื่อง 67">
            <a:extLst>
              <a:ext uri="{FF2B5EF4-FFF2-40B4-BE49-F238E27FC236}">
                <a16:creationId xmlns:a16="http://schemas.microsoft.com/office/drawing/2014/main" id="{51A15D2C-A1E8-4B86-9930-FD0E1FDDDD9F}"/>
              </a:ext>
            </a:extLst>
          </p:cNvPr>
          <p:cNvSpPr txBox="1">
            <a:spLocks/>
          </p:cNvSpPr>
          <p:nvPr/>
        </p:nvSpPr>
        <p:spPr bwMode="auto">
          <a:xfrm>
            <a:off x="1179514" y="1088546"/>
            <a:ext cx="9374254" cy="3542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>
              <a:defRPr/>
            </a:pPr>
            <a:r>
              <a:rPr lang="th-TH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สนับสนุนผลิตภัณฑ์มวลรวมในประเทศ </a:t>
            </a:r>
            <a:r>
              <a:rPr lang="en-US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(GDP) </a:t>
            </a:r>
            <a:r>
              <a:rPr lang="th-TH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เพิ่มขึ้นร้อยละ </a:t>
            </a:r>
            <a:r>
              <a:rPr lang="en-US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68" name="Rectangle 97">
            <a:extLst>
              <a:ext uri="{FF2B5EF4-FFF2-40B4-BE49-F238E27FC236}">
                <a16:creationId xmlns:a16="http://schemas.microsoft.com/office/drawing/2014/main" id="{950FEB53-FFC4-495F-9270-6C587409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9" y="1486624"/>
            <a:ext cx="9364728" cy="37995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/>
            <a:lightRig rig="soft" dir="t"/>
          </a:scene3d>
          <a:sp3d>
            <a:bevelT/>
            <a:bevelB/>
          </a:sp3d>
          <a:extLst/>
        </p:spPr>
        <p:txBody>
          <a:bodyPr anchor="ctr"/>
          <a:lstStyle/>
          <a:p>
            <a:pPr defTabSz="914400">
              <a:defRPr/>
            </a:pPr>
            <a:r>
              <a:rPr lang="th-TH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</a:t>
            </a:r>
            <a:r>
              <a:rPr lang="en-US" alt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อัตราการเปลี่ยนแปลงของ </a:t>
            </a:r>
            <a:r>
              <a:rPr lang="en-US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GDP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8641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ยกระดับ ระเบียง ยาเสพติด ภาคใต้ [Compatibility Mode]" id="{4D0997E2-C464-4F7E-A3FA-7473DF0B72FF}" vid="{AFA45DB9-BA68-4608-B4B0-EC45710CD8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ยกระดับ ระเบียง ยาเสพติด ภาคใต้ (1)</Template>
  <TotalTime>4396</TotalTime>
  <Words>810</Words>
  <Application>Microsoft Office PowerPoint</Application>
  <PresentationFormat>Custom</PresentationFormat>
  <Paragraphs>157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ThaiSans Neue ExtBd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จารุวรรณ วิชญอาภา</dc:creator>
  <cp:lastModifiedBy>eeco thailand</cp:lastModifiedBy>
  <cp:revision>167</cp:revision>
  <cp:lastPrinted>2017-09-08T04:25:05Z</cp:lastPrinted>
  <dcterms:created xsi:type="dcterms:W3CDTF">2017-08-15T03:07:39Z</dcterms:created>
  <dcterms:modified xsi:type="dcterms:W3CDTF">2017-09-08T06:20:59Z</dcterms:modified>
</cp:coreProperties>
</file>