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17" r:id="rId2"/>
  </p:sldIdLst>
  <p:sldSz cx="12801600" cy="9601200" type="A3"/>
  <p:notesSz cx="9926638" cy="14355763"/>
  <p:defaultTextStyle>
    <a:defPPr>
      <a:defRPr lang="th-TH"/>
    </a:defPPr>
    <a:lvl1pPr marL="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1pPr>
    <a:lvl2pPr marL="58831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2pPr>
    <a:lvl3pPr marL="1176626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3pPr>
    <a:lvl4pPr marL="176494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4pPr>
    <a:lvl5pPr marL="235325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5pPr>
    <a:lvl6pPr marL="2941567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6pPr>
    <a:lvl7pPr marL="352988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7pPr>
    <a:lvl8pPr marL="411819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8pPr>
    <a:lvl9pPr marL="4706507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9" userDrawn="1">
          <p15:clr>
            <a:srgbClr val="A4A3A4"/>
          </p15:clr>
        </p15:guide>
        <p15:guide id="2" pos="40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795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F3F4"/>
    <a:srgbClr val="CCF4FE"/>
    <a:srgbClr val="F3FEBA"/>
    <a:srgbClr val="F3C5E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 autoAdjust="0"/>
    <p:restoredTop sz="99821" autoAdjust="0"/>
  </p:normalViewPr>
  <p:slideViewPr>
    <p:cSldViewPr>
      <p:cViewPr>
        <p:scale>
          <a:sx n="150" d="100"/>
          <a:sy n="150" d="100"/>
        </p:scale>
        <p:origin x="-78" y="393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12" y="-90"/>
      </p:cViewPr>
      <p:guideLst>
        <p:guide orient="horz" pos="4522"/>
        <p:guide pos="312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" y="25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/>
          <a:lstStyle>
            <a:lvl1pPr algn="l">
              <a:defRPr sz="14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33" y="25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/>
          <a:lstStyle>
            <a:lvl1pPr algn="r">
              <a:defRPr sz="1400"/>
            </a:lvl1pPr>
          </a:lstStyle>
          <a:p>
            <a:fld id="{81209E78-3871-4FEB-B8D8-BBB136984515}" type="datetimeFigureOut">
              <a:rPr lang="th-TH" smtClean="0"/>
              <a:pPr/>
              <a:t>08/09/60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9500"/>
            <a:ext cx="7170738" cy="5378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168" tIns="51086" rIns="102168" bIns="5108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6" y="6818998"/>
            <a:ext cx="7941310" cy="6460093"/>
          </a:xfrm>
          <a:prstGeom prst="rect">
            <a:avLst/>
          </a:prstGeom>
        </p:spPr>
        <p:txBody>
          <a:bodyPr vert="horz" lIns="102168" tIns="51086" rIns="102168" bIns="510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" y="13635511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 anchor="b"/>
          <a:lstStyle>
            <a:lvl1pPr algn="l">
              <a:defRPr sz="14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33" y="13635511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 anchor="b"/>
          <a:lstStyle>
            <a:lvl1pPr algn="r">
              <a:defRPr sz="1400"/>
            </a:lvl1pPr>
          </a:lstStyle>
          <a:p>
            <a:fld id="{DEF73172-1009-47E5-BC27-A5C062198C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4321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1pPr>
    <a:lvl2pPr marL="58831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2pPr>
    <a:lvl3pPr marL="1176626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3pPr>
    <a:lvl4pPr marL="176494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4pPr>
    <a:lvl5pPr marL="235325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5pPr>
    <a:lvl6pPr marL="2941567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6pPr>
    <a:lvl7pPr marL="352988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7pPr>
    <a:lvl8pPr marL="411819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8pPr>
    <a:lvl9pPr marL="4706507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836373" indent="-321679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286721" indent="-257340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801410" indent="-257340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316098" indent="-257340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830789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3345475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860159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4374854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B6A50697-D5C1-4B64-B3F0-6DF749BA8815}" type="slidenum">
              <a:rPr lang="en-US" altLang="en-US" sz="1400"/>
              <a:pPr/>
              <a:t>1</a:t>
            </a:fld>
            <a:endParaRPr lang="th-TH" altLang="en-US" sz="14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93888" y="971550"/>
            <a:ext cx="6726237" cy="50434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227" y="6442108"/>
            <a:ext cx="7696034" cy="6008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2315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60121" y="2982597"/>
            <a:ext cx="10881360" cy="205803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20240" y="5440681"/>
            <a:ext cx="8961120" cy="2453641"/>
          </a:xfrm>
        </p:spPr>
        <p:txBody>
          <a:bodyPr/>
          <a:lstStyle>
            <a:lvl1pPr marL="0" indent="0" algn="ctr">
              <a:buNone/>
              <a:defRPr/>
            </a:lvl1pPr>
            <a:lvl2pPr marL="510540" indent="0" algn="ctr">
              <a:buNone/>
              <a:defRPr/>
            </a:lvl2pPr>
            <a:lvl3pPr marL="1021080" indent="0" algn="ctr">
              <a:buNone/>
              <a:defRPr/>
            </a:lvl3pPr>
            <a:lvl4pPr marL="1531620" indent="0" algn="ctr">
              <a:buNone/>
              <a:defRPr/>
            </a:lvl4pPr>
            <a:lvl5pPr marL="2042160" indent="0" algn="ctr">
              <a:buNone/>
              <a:defRPr/>
            </a:lvl5pPr>
            <a:lvl6pPr marL="2552700" indent="0" algn="ctr">
              <a:buNone/>
              <a:defRPr/>
            </a:lvl6pPr>
            <a:lvl7pPr marL="3063240" indent="0" algn="ctr">
              <a:buNone/>
              <a:defRPr/>
            </a:lvl7pPr>
            <a:lvl8pPr marL="3573781" indent="0" algn="ctr">
              <a:buNone/>
              <a:defRPr/>
            </a:lvl8pPr>
            <a:lvl9pPr marL="4084321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42AD1-5225-4ED9-BD9D-F27D4BB53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2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A5E89-33BB-461B-BA3D-981A4D28E4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52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281161" y="384495"/>
            <a:ext cx="2880360" cy="8192136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B42-11CC-4D56-8D68-536EE8019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0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76E8-0459-4571-BD4E-F993FA1D12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1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4"/>
          </a:xfrm>
        </p:spPr>
        <p:txBody>
          <a:bodyPr anchor="t"/>
          <a:lstStyle>
            <a:lvl1pPr algn="l">
              <a:defRPr sz="4467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234"/>
            </a:lvl1pPr>
            <a:lvl2pPr marL="510540" indent="0">
              <a:buNone/>
              <a:defRPr sz="2010"/>
            </a:lvl2pPr>
            <a:lvl3pPr marL="1021080" indent="0">
              <a:buNone/>
              <a:defRPr sz="1786"/>
            </a:lvl3pPr>
            <a:lvl4pPr marL="1531620" indent="0">
              <a:buNone/>
              <a:defRPr sz="1563"/>
            </a:lvl4pPr>
            <a:lvl5pPr marL="2042160" indent="0">
              <a:buNone/>
              <a:defRPr sz="1563"/>
            </a:lvl5pPr>
            <a:lvl6pPr marL="2552700" indent="0">
              <a:buNone/>
              <a:defRPr sz="1563"/>
            </a:lvl6pPr>
            <a:lvl7pPr marL="3063240" indent="0">
              <a:buNone/>
              <a:defRPr sz="1563"/>
            </a:lvl7pPr>
            <a:lvl8pPr marL="3573781" indent="0">
              <a:buNone/>
              <a:defRPr sz="1563"/>
            </a:lvl8pPr>
            <a:lvl9pPr marL="4084321" indent="0">
              <a:buNone/>
              <a:defRPr sz="1563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66CA-524D-4254-B029-DD79E50FDB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8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40080" y="2240280"/>
            <a:ext cx="5654040" cy="6336348"/>
          </a:xfrm>
        </p:spPr>
        <p:txBody>
          <a:bodyPr/>
          <a:lstStyle>
            <a:lvl1pPr>
              <a:defRPr sz="3127"/>
            </a:lvl1pPr>
            <a:lvl2pPr>
              <a:defRPr sz="2680"/>
            </a:lvl2pPr>
            <a:lvl3pPr>
              <a:defRPr sz="2234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507481" y="2240280"/>
            <a:ext cx="5654040" cy="6336348"/>
          </a:xfrm>
        </p:spPr>
        <p:txBody>
          <a:bodyPr/>
          <a:lstStyle>
            <a:lvl1pPr>
              <a:defRPr sz="3127"/>
            </a:lvl1pPr>
            <a:lvl2pPr>
              <a:defRPr sz="2680"/>
            </a:lvl2pPr>
            <a:lvl3pPr>
              <a:defRPr sz="2234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4AD2-2AD5-494D-8EAF-6C94A06314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5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2680" b="1"/>
            </a:lvl1pPr>
            <a:lvl2pPr marL="510540" indent="0">
              <a:buNone/>
              <a:defRPr sz="2234" b="1"/>
            </a:lvl2pPr>
            <a:lvl3pPr marL="1021080" indent="0">
              <a:buNone/>
              <a:defRPr sz="2010" b="1"/>
            </a:lvl3pPr>
            <a:lvl4pPr marL="1531620" indent="0">
              <a:buNone/>
              <a:defRPr sz="1786" b="1"/>
            </a:lvl4pPr>
            <a:lvl5pPr marL="2042160" indent="0">
              <a:buNone/>
              <a:defRPr sz="1786" b="1"/>
            </a:lvl5pPr>
            <a:lvl6pPr marL="2552700" indent="0">
              <a:buNone/>
              <a:defRPr sz="1786" b="1"/>
            </a:lvl6pPr>
            <a:lvl7pPr marL="3063240" indent="0">
              <a:buNone/>
              <a:defRPr sz="1786" b="1"/>
            </a:lvl7pPr>
            <a:lvl8pPr marL="3573781" indent="0">
              <a:buNone/>
              <a:defRPr sz="1786" b="1"/>
            </a:lvl8pPr>
            <a:lvl9pPr marL="4084321" indent="0">
              <a:buNone/>
              <a:defRPr sz="1786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4"/>
          </a:xfrm>
        </p:spPr>
        <p:txBody>
          <a:bodyPr/>
          <a:lstStyle>
            <a:lvl1pPr>
              <a:defRPr sz="2680"/>
            </a:lvl1pPr>
            <a:lvl2pPr>
              <a:defRPr sz="2234"/>
            </a:lvl2pPr>
            <a:lvl3pPr>
              <a:defRPr sz="201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2680" b="1"/>
            </a:lvl1pPr>
            <a:lvl2pPr marL="510540" indent="0">
              <a:buNone/>
              <a:defRPr sz="2234" b="1"/>
            </a:lvl2pPr>
            <a:lvl3pPr marL="1021080" indent="0">
              <a:buNone/>
              <a:defRPr sz="2010" b="1"/>
            </a:lvl3pPr>
            <a:lvl4pPr marL="1531620" indent="0">
              <a:buNone/>
              <a:defRPr sz="1786" b="1"/>
            </a:lvl4pPr>
            <a:lvl5pPr marL="2042160" indent="0">
              <a:buNone/>
              <a:defRPr sz="1786" b="1"/>
            </a:lvl5pPr>
            <a:lvl6pPr marL="2552700" indent="0">
              <a:buNone/>
              <a:defRPr sz="1786" b="1"/>
            </a:lvl6pPr>
            <a:lvl7pPr marL="3063240" indent="0">
              <a:buNone/>
              <a:defRPr sz="1786" b="1"/>
            </a:lvl7pPr>
            <a:lvl8pPr marL="3573781" indent="0">
              <a:buNone/>
              <a:defRPr sz="1786" b="1"/>
            </a:lvl8pPr>
            <a:lvl9pPr marL="4084321" indent="0">
              <a:buNone/>
              <a:defRPr sz="1786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4"/>
          </a:xfrm>
        </p:spPr>
        <p:txBody>
          <a:bodyPr/>
          <a:lstStyle>
            <a:lvl1pPr>
              <a:defRPr sz="2680"/>
            </a:lvl1pPr>
            <a:lvl2pPr>
              <a:defRPr sz="2234"/>
            </a:lvl2pPr>
            <a:lvl3pPr>
              <a:defRPr sz="201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3E77-502B-42C2-95FE-D23A91DFAB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1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D296-C7EE-4719-B983-F91BDF263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3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653BA-8E27-4E75-8259-8AFBE54ACD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26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234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3573"/>
            </a:lvl1pPr>
            <a:lvl2pPr>
              <a:defRPr sz="3127"/>
            </a:lvl2pPr>
            <a:lvl3pPr>
              <a:defRPr sz="2680"/>
            </a:lvl3pPr>
            <a:lvl4pPr>
              <a:defRPr sz="2234"/>
            </a:lvl4pPr>
            <a:lvl5pPr>
              <a:defRPr sz="2234"/>
            </a:lvl5pPr>
            <a:lvl6pPr>
              <a:defRPr sz="2234"/>
            </a:lvl6pPr>
            <a:lvl7pPr>
              <a:defRPr sz="2234"/>
            </a:lvl7pPr>
            <a:lvl8pPr>
              <a:defRPr sz="2234"/>
            </a:lvl8pPr>
            <a:lvl9pPr>
              <a:defRPr sz="2234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7"/>
          </a:xfrm>
        </p:spPr>
        <p:txBody>
          <a:bodyPr/>
          <a:lstStyle>
            <a:lvl1pPr marL="0" indent="0">
              <a:buNone/>
              <a:defRPr sz="1563"/>
            </a:lvl1pPr>
            <a:lvl2pPr marL="510540" indent="0">
              <a:buNone/>
              <a:defRPr sz="1340"/>
            </a:lvl2pPr>
            <a:lvl3pPr marL="1021080" indent="0">
              <a:buNone/>
              <a:defRPr sz="1117"/>
            </a:lvl3pPr>
            <a:lvl4pPr marL="1531620" indent="0">
              <a:buNone/>
              <a:defRPr sz="1005"/>
            </a:lvl4pPr>
            <a:lvl5pPr marL="2042160" indent="0">
              <a:buNone/>
              <a:defRPr sz="1005"/>
            </a:lvl5pPr>
            <a:lvl6pPr marL="2552700" indent="0">
              <a:buNone/>
              <a:defRPr sz="1005"/>
            </a:lvl6pPr>
            <a:lvl7pPr marL="3063240" indent="0">
              <a:buNone/>
              <a:defRPr sz="1005"/>
            </a:lvl7pPr>
            <a:lvl8pPr marL="3573781" indent="0">
              <a:buNone/>
              <a:defRPr sz="1005"/>
            </a:lvl8pPr>
            <a:lvl9pPr marL="4084321" indent="0">
              <a:buNone/>
              <a:defRPr sz="100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5B62-8E12-47D2-9DB1-6EA1A693D9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47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4"/>
          </a:xfrm>
        </p:spPr>
        <p:txBody>
          <a:bodyPr anchor="b"/>
          <a:lstStyle>
            <a:lvl1pPr algn="l">
              <a:defRPr sz="2234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</p:spPr>
        <p:txBody>
          <a:bodyPr/>
          <a:lstStyle>
            <a:lvl1pPr marL="0" indent="0">
              <a:buNone/>
              <a:defRPr sz="3573"/>
            </a:lvl1pPr>
            <a:lvl2pPr marL="510540" indent="0">
              <a:buNone/>
              <a:defRPr sz="3127"/>
            </a:lvl2pPr>
            <a:lvl3pPr marL="1021080" indent="0">
              <a:buNone/>
              <a:defRPr sz="2680"/>
            </a:lvl3pPr>
            <a:lvl4pPr marL="1531620" indent="0">
              <a:buNone/>
              <a:defRPr sz="2234"/>
            </a:lvl4pPr>
            <a:lvl5pPr marL="2042160" indent="0">
              <a:buNone/>
              <a:defRPr sz="2234"/>
            </a:lvl5pPr>
            <a:lvl6pPr marL="2552700" indent="0">
              <a:buNone/>
              <a:defRPr sz="2234"/>
            </a:lvl6pPr>
            <a:lvl7pPr marL="3063240" indent="0">
              <a:buNone/>
              <a:defRPr sz="2234"/>
            </a:lvl7pPr>
            <a:lvl8pPr marL="3573781" indent="0">
              <a:buNone/>
              <a:defRPr sz="2234"/>
            </a:lvl8pPr>
            <a:lvl9pPr marL="4084321" indent="0">
              <a:buNone/>
              <a:defRPr sz="2234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6"/>
          </a:xfrm>
        </p:spPr>
        <p:txBody>
          <a:bodyPr/>
          <a:lstStyle>
            <a:lvl1pPr marL="0" indent="0">
              <a:buNone/>
              <a:defRPr sz="1563"/>
            </a:lvl1pPr>
            <a:lvl2pPr marL="510540" indent="0">
              <a:buNone/>
              <a:defRPr sz="1340"/>
            </a:lvl2pPr>
            <a:lvl3pPr marL="1021080" indent="0">
              <a:buNone/>
              <a:defRPr sz="1117"/>
            </a:lvl3pPr>
            <a:lvl4pPr marL="1531620" indent="0">
              <a:buNone/>
              <a:defRPr sz="1005"/>
            </a:lvl4pPr>
            <a:lvl5pPr marL="2042160" indent="0">
              <a:buNone/>
              <a:defRPr sz="1005"/>
            </a:lvl5pPr>
            <a:lvl6pPr marL="2552700" indent="0">
              <a:buNone/>
              <a:defRPr sz="1005"/>
            </a:lvl6pPr>
            <a:lvl7pPr marL="3063240" indent="0">
              <a:buNone/>
              <a:defRPr sz="1005"/>
            </a:lvl7pPr>
            <a:lvl8pPr marL="3573781" indent="0">
              <a:buNone/>
              <a:defRPr sz="1005"/>
            </a:lvl8pPr>
            <a:lvl9pPr marL="4084321" indent="0">
              <a:buNone/>
              <a:defRPr sz="100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8741-5D93-4D96-BCA9-FBBB2156EE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41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1" y="384493"/>
            <a:ext cx="115214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1" y="2240280"/>
            <a:ext cx="11521440" cy="633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1" y="8743315"/>
            <a:ext cx="40538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3315"/>
            <a:ext cx="29870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CE698-99E4-4607-92A7-D450810DA75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51054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102108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53162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204216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82905" indent="-382905" algn="l" rtl="0" eaLnBrk="0" fontAlgn="base" hangingPunct="0">
        <a:spcBef>
          <a:spcPct val="20000"/>
        </a:spcBef>
        <a:spcAft>
          <a:spcPct val="0"/>
        </a:spcAft>
        <a:buChar char="•"/>
        <a:defRPr sz="3573">
          <a:solidFill>
            <a:schemeClr val="tx1"/>
          </a:solidFill>
          <a:latin typeface="+mn-lt"/>
          <a:ea typeface="+mn-ea"/>
          <a:cs typeface="+mn-cs"/>
        </a:defRPr>
      </a:lvl1pPr>
      <a:lvl2pPr marL="829627" indent="-319087" algn="l" rtl="0" eaLnBrk="0" fontAlgn="base" hangingPunct="0">
        <a:spcBef>
          <a:spcPct val="20000"/>
        </a:spcBef>
        <a:spcAft>
          <a:spcPct val="0"/>
        </a:spcAft>
        <a:buChar char="–"/>
        <a:defRPr sz="3127">
          <a:solidFill>
            <a:schemeClr val="tx1"/>
          </a:solidFill>
          <a:latin typeface="+mn-lt"/>
          <a:cs typeface="+mn-cs"/>
        </a:defRPr>
      </a:lvl2pPr>
      <a:lvl3pPr marL="1276351" indent="-255271" algn="l" rtl="0" eaLnBrk="0" fontAlgn="base" hangingPunct="0">
        <a:spcBef>
          <a:spcPct val="20000"/>
        </a:spcBef>
        <a:spcAft>
          <a:spcPct val="0"/>
        </a:spcAft>
        <a:buChar char="•"/>
        <a:defRPr sz="2680">
          <a:solidFill>
            <a:schemeClr val="tx1"/>
          </a:solidFill>
          <a:latin typeface="+mn-lt"/>
          <a:cs typeface="+mn-cs"/>
        </a:defRPr>
      </a:lvl3pPr>
      <a:lvl4pPr marL="1786891" indent="-255271" algn="l" rtl="0" eaLnBrk="0" fontAlgn="base" hangingPunct="0">
        <a:spcBef>
          <a:spcPct val="20000"/>
        </a:spcBef>
        <a:spcAft>
          <a:spcPct val="0"/>
        </a:spcAft>
        <a:buChar char="–"/>
        <a:defRPr sz="2234">
          <a:solidFill>
            <a:schemeClr val="tx1"/>
          </a:solidFill>
          <a:latin typeface="+mn-lt"/>
          <a:cs typeface="+mn-cs"/>
        </a:defRPr>
      </a:lvl4pPr>
      <a:lvl5pPr marL="2297431" indent="-255271" algn="l" rtl="0" eaLnBrk="0" fontAlgn="base" hangingPunct="0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5pPr>
      <a:lvl6pPr marL="280797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6pPr>
      <a:lvl7pPr marL="331851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7pPr>
      <a:lvl8pPr marL="382905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8pPr>
      <a:lvl9pPr marL="433959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1pPr>
      <a:lvl2pPr marL="51054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2pPr>
      <a:lvl3pPr marL="102108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3pPr>
      <a:lvl4pPr marL="153162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4pPr>
      <a:lvl5pPr marL="204216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5pPr>
      <a:lvl6pPr marL="255270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6pPr>
      <a:lvl7pPr marL="306324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7pPr>
      <a:lvl8pPr marL="3573781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8pPr>
      <a:lvl9pPr marL="4084321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137038" y="1335957"/>
            <a:ext cx="1129140" cy="795469"/>
          </a:xfrm>
          <a:prstGeom prst="homePlate">
            <a:avLst>
              <a:gd name="adj" fmla="val 19591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</a:p>
        </p:txBody>
      </p:sp>
      <p:sp>
        <p:nvSpPr>
          <p:cNvPr id="2055" name="AutoShape 31"/>
          <p:cNvSpPr>
            <a:spLocks noChangeArrowheads="1"/>
          </p:cNvSpPr>
          <p:nvPr/>
        </p:nvSpPr>
        <p:spPr bwMode="auto">
          <a:xfrm>
            <a:off x="152587" y="888351"/>
            <a:ext cx="1129140" cy="230832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  <a:endParaRPr lang="th-TH" sz="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7" name="AutoShape 38"/>
          <p:cNvSpPr>
            <a:spLocks noChangeArrowheads="1"/>
          </p:cNvSpPr>
          <p:nvPr/>
        </p:nvSpPr>
        <p:spPr bwMode="auto">
          <a:xfrm>
            <a:off x="142015" y="3686931"/>
            <a:ext cx="1129140" cy="551409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เป้าหมาย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แผนบูรณการ</a:t>
            </a:r>
            <a:r>
              <a:rPr lang="en-US" sz="900" b="1" dirty="0" smtClean="0">
                <a:latin typeface="TH SarabunPSK" panose="020B0500040200020003" pitchFamily="34" charset="-34"/>
                <a:cs typeface="TH SarabunPSK" pitchFamily="34" charset="-34"/>
              </a:rPr>
              <a:t>/Outcome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itchFamily="34" charset="-34"/>
              </a:rPr>
              <a:t>(เจ้าภาพ)</a:t>
            </a: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155649" y="2161662"/>
            <a:ext cx="1129140" cy="581307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ตัวชี้วัด</a:t>
            </a:r>
            <a:r>
              <a:rPr lang="th-TH" sz="9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  <a:endParaRPr lang="th-TH" sz="900" b="1" dirty="0">
              <a:solidFill>
                <a:srgbClr val="FFFFFF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089" name="TextBox 27"/>
          <p:cNvSpPr txBox="1">
            <a:spLocks noChangeArrowheads="1"/>
          </p:cNvSpPr>
          <p:nvPr/>
        </p:nvSpPr>
        <p:spPr bwMode="auto">
          <a:xfrm>
            <a:off x="1358643" y="24946"/>
            <a:ext cx="1129386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th-TH" sz="1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การพัฒนาการพัฒนาศักยภาพการผลิตภาคเกษตร </a:t>
            </a:r>
            <a:endParaRPr lang="en-US" sz="1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หน่วยงานเจ้าภาพสำนักงานเศรษฐกิจการเกษตร กระทรวง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เกษตรและ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สหกรณ์ ................ลบ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endParaRPr lang="th-TH" sz="1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104" y="928276"/>
            <a:ext cx="11465490" cy="408605"/>
          </a:xfrm>
          <a:solidFill>
            <a:srgbClr val="92D050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  <a:extLst/>
        </p:spPr>
        <p:txBody>
          <a:bodyPr/>
          <a:lstStyle/>
          <a:p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การสร้างความเข้มแข็งทางเศรษฐกิจและแข่งขันได้อย่างยั่งยืน</a:t>
            </a:r>
            <a:endParaRPr lang="en-US" sz="1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516" y="3200134"/>
            <a:ext cx="1275708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utoShape 86"/>
          <p:cNvSpPr>
            <a:spLocks noChangeArrowheads="1"/>
          </p:cNvSpPr>
          <p:nvPr/>
        </p:nvSpPr>
        <p:spPr bwMode="auto">
          <a:xfrm>
            <a:off x="143089" y="4301594"/>
            <a:ext cx="1129140" cy="552660"/>
          </a:xfrm>
          <a:prstGeom prst="homePlate">
            <a:avLst>
              <a:gd name="adj" fmla="val 1856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ตัวชี้วัด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เป้าหมายแผน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บูรณาการ</a:t>
            </a:r>
            <a:endParaRPr lang="th-TH" sz="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9" name="AutoShape 86"/>
          <p:cNvSpPr>
            <a:spLocks noChangeArrowheads="1"/>
          </p:cNvSpPr>
          <p:nvPr/>
        </p:nvSpPr>
        <p:spPr bwMode="auto">
          <a:xfrm>
            <a:off x="152587" y="6184026"/>
            <a:ext cx="1129140" cy="3151224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th-TH" sz="134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134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หน่วยงานที่รับผิดชอบ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โครงการ/</a:t>
            </a:r>
            <a:r>
              <a:rPr lang="en-US" sz="900" b="1" dirty="0">
                <a:latin typeface="TH SarabunPSK" panose="020B0500040200020003" pitchFamily="34" charset="-34"/>
                <a:cs typeface="TH SarabunPSK" pitchFamily="34" charset="-34"/>
              </a:rPr>
              <a:t>Project Based</a:t>
            </a: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49" name="Rectangle 97"/>
          <p:cNvSpPr>
            <a:spLocks noChangeArrowheads="1"/>
          </p:cNvSpPr>
          <p:nvPr/>
        </p:nvSpPr>
        <p:spPr bwMode="auto">
          <a:xfrm>
            <a:off x="1371600" y="2133600"/>
            <a:ext cx="3648539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อัตราการขยายตัวของภาคเกษตรขยายตัวไม่ต่ำกว่าร้อยละ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ต่อปี </a:t>
            </a:r>
            <a:endParaRPr 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153114" y="504849"/>
            <a:ext cx="1129140" cy="230832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ยุทธศาสตร์ชาติ </a:t>
            </a:r>
            <a:r>
              <a:rPr lang="en-US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313823" y="477960"/>
            <a:ext cx="11486770" cy="341648"/>
          </a:xfrm>
          <a:prstGeom prst="rect">
            <a:avLst/>
          </a:prstGeom>
          <a:solidFill>
            <a:srgbClr val="B0F79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</a:t>
            </a:r>
            <a:endParaRPr lang="en-US" sz="1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72800" y="9339590"/>
            <a:ext cx="12848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สศก.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(7 ก.ย.60)</a:t>
            </a:r>
            <a:endParaRPr 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2938" y="839461"/>
            <a:ext cx="12778662" cy="6444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ชื่อเรื่อง 67"/>
          <p:cNvSpPr txBox="1">
            <a:spLocks/>
          </p:cNvSpPr>
          <p:nvPr/>
        </p:nvSpPr>
        <p:spPr bwMode="auto">
          <a:xfrm>
            <a:off x="1358644" y="1382340"/>
            <a:ext cx="3687101" cy="728896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t"/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เป้าหมายที่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เศรษฐกิจรายสาขาเติบโตอย่างเข้มแข็ง และเป็นฐานในการสร้างความเจริญเติบโตทางเศรษฐกิจของประเทศ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AutoShape 86"/>
          <p:cNvSpPr>
            <a:spLocks noChangeArrowheads="1"/>
          </p:cNvSpPr>
          <p:nvPr/>
        </p:nvSpPr>
        <p:spPr bwMode="auto">
          <a:xfrm>
            <a:off x="131287" y="4905282"/>
            <a:ext cx="1129140" cy="517720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itchFamily="34" charset="-34"/>
              </a:rPr>
              <a:t>แนวทาง</a:t>
            </a:r>
          </a:p>
        </p:txBody>
      </p:sp>
      <p:sp>
        <p:nvSpPr>
          <p:cNvPr id="40" name="AutoShape 86"/>
          <p:cNvSpPr>
            <a:spLocks noChangeArrowheads="1"/>
          </p:cNvSpPr>
          <p:nvPr/>
        </p:nvSpPr>
        <p:spPr bwMode="auto">
          <a:xfrm>
            <a:off x="142755" y="5457728"/>
            <a:ext cx="1129140" cy="692983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itchFamily="34" charset="-34"/>
              </a:rPr>
              <a:t>ตัวชี้วัดแนวทาง</a:t>
            </a:r>
            <a:endParaRPr lang="th-TH" sz="1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141043" y="44959"/>
            <a:ext cx="2517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  <a:p>
            <a:pPr algn="ctr"/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พ.ศ. 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>
            <a:off x="142014" y="2764703"/>
            <a:ext cx="1129140" cy="431536"/>
          </a:xfrm>
          <a:prstGeom prst="homePlate">
            <a:avLst>
              <a:gd name="adj" fmla="val 18112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ยุทธศาสตร์</a:t>
            </a:r>
            <a:r>
              <a:rPr lang="th-TH" sz="9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จัดสรรง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ปม. 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ปี 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6</a:t>
            </a:r>
            <a:r>
              <a:rPr lang="en-US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2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62" name="Rectangle 97"/>
          <p:cNvSpPr>
            <a:spLocks noChangeArrowheads="1"/>
          </p:cNvSpPr>
          <p:nvPr/>
        </p:nvSpPr>
        <p:spPr bwMode="auto">
          <a:xfrm>
            <a:off x="1358643" y="2764703"/>
            <a:ext cx="11441952" cy="3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lIns="0" tIns="0" rIns="0" anchor="t"/>
          <a:lstStyle/>
          <a:p>
            <a:r>
              <a:rPr lang="en-US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ยุทธศาสตร์ด้านการสร้างความสามารถในการแข่งขันของประเทศ</a:t>
            </a:r>
            <a:endParaRPr lang="en-US" sz="9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2.2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ภาคการผลิตและบริการเสริมสร้างฐานการผลิตเข้มแข็งและส่งเสริมเกษตรรายย่อยสู่เกษตรยั่งยืนเป็นมิตรกับสิ่งแวดล้อม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9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>
            <a:off x="142014" y="3289049"/>
            <a:ext cx="1129140" cy="400072"/>
          </a:xfrm>
          <a:prstGeom prst="homePlate">
            <a:avLst>
              <a:gd name="adj" fmla="val 18112"/>
            </a:avLst>
          </a:prstGeom>
          <a:solidFill>
            <a:srgbClr val="F3FE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ผลสัมฤทธิ์/</a:t>
            </a:r>
            <a:r>
              <a:rPr lang="en-US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Impact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2" name="Rectangle 97"/>
          <p:cNvSpPr>
            <a:spLocks noChangeArrowheads="1"/>
          </p:cNvSpPr>
          <p:nvPr/>
        </p:nvSpPr>
        <p:spPr bwMode="auto">
          <a:xfrm>
            <a:off x="1346805" y="3252053"/>
            <a:ext cx="11454795" cy="444576"/>
          </a:xfrm>
          <a:prstGeom prst="rect">
            <a:avLst/>
          </a:prstGeom>
          <a:solidFill>
            <a:srgbClr val="F3FEB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 lvl="0" fontAlgn="base">
              <a:lnSpc>
                <a:spcPct val="90000"/>
              </a:lnSpc>
            </a:pPr>
            <a:endParaRPr lang="th-TH" sz="900" b="1" dirty="0" smtClean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lvl="0" fontAlgn="base">
              <a:lnSpc>
                <a:spcPct val="90000"/>
              </a:lnSpc>
            </a:pP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เกษตรกรของประเทศไทยมีรายได้สุทธิทางการเกษตรเพิ่มขึ้นและมีคุณภาพชีวิตที่ดีขึ้น</a:t>
            </a:r>
            <a:endParaRPr lang="en-US" sz="900" b="1" dirty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8644" y="3344181"/>
            <a:ext cx="629208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1301929" y="6178210"/>
            <a:ext cx="1601523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สารสนเทศและการบริหารจัดการ 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โครงการพัฒนาระบบสารสนเทศเพื่อการบริหารจัดการสินค้าเกษตร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สศก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2) โครงการเพิ่มประสิทธิภาพการบริหารจัดการสินค้าเกษตรรายสินค้าครบวงจร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(กรมการข้าว/กรมประมง/กรมปศุสัตว์/กรมส่งเสริมการเกษตร/กรมหม่อนไหม)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7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</a:t>
            </a:r>
            <a:r>
              <a:rPr lang="th-TH" sz="7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การใช้ปัจจัยการผลิตที่มีคุณภาพ/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ประสิทธิภาพ</a:t>
            </a:r>
            <a:b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โครงการขยายศักยภาพการผลิตเมล็ดพันธุ์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ข้าว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(กรมการข้าว)</a:t>
            </a:r>
          </a:p>
          <a:p>
            <a:pPr fontAlgn="base"/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2) โครงการผลิต ขยายและกระจายพันธุ์ดีแก่เกษตรกร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(กรมการข้าว/กรมวิชาการเกษตร/กรมส่งเสริมสหกรณ์ ฯลฯ)</a:t>
            </a:r>
          </a:p>
          <a:p>
            <a:pPr fontAlgn="base"/>
            <a:r>
              <a:rPr lang="th-TH" sz="7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3) โครงการส่งเสริมการใช้เครื่องจักรกลทดแทนแรงงานเกษตร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(กรมส่งเสริมการเกษตร/กรมส่งเสริมสหกรณ์)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พัฒนาคุณภาพมาตรฐานสินค้าเกษตร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โครงการพัฒนาสินค้าเกษตรสู่มาตรฐาน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จัดระเบียบการประมงให้เป็น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 </a:t>
            </a:r>
          </a:p>
          <a:p>
            <a:pPr fontAlgn="base"/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(กรมประมง)  </a:t>
            </a: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การเพิ่มประสิทธิภาพการผลิต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โครงการส่งเสริมประสิทธิภาพการ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ผลิตสินค้าเกษตร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(กรมการข้าว/กรมประมง/กรมปศุสัตว์/กรมส่งเสริมการเกษตร/กรมหม่อนไหม)</a:t>
            </a:r>
            <a:endParaRPr lang="th-TH" sz="7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/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2) โครงการส่งเสริมการทำการเกษตรแบบแม่นยำ 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(ก.เกษตรฯ/ก.ศึกษาฯ)</a:t>
            </a:r>
          </a:p>
          <a:p>
            <a:pPr fontAlgn="base"/>
            <a:r>
              <a:rPr lang="th-TH" sz="7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</a:t>
            </a:r>
            <a:r>
              <a:rPr lang="th-TH" sz="700" b="1" u="sng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การพัฒนาการผลิตเกษตร</a:t>
            </a:r>
            <a:r>
              <a:rPr lang="th-TH" sz="700" b="1" u="sng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อินทรีย์</a:t>
            </a:r>
            <a:endParaRPr lang="en-US" sz="700" dirty="0"/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1304952" y="5437588"/>
            <a:ext cx="1600771" cy="65016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1.1.1.1 ผลผลิตต่อหน่วยสินค้าเกษตรเพิ่มขึ้น</a:t>
            </a:r>
          </a:p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3</a:t>
            </a:r>
            <a:endParaRPr lang="th-TH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auto">
          <a:xfrm>
            <a:off x="2954378" y="5446587"/>
            <a:ext cx="993946" cy="64116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1.1.1.2 มูลค่าเพิ่มของสินค้าอุตสาหกรรมเกษตรเพิ่มขึ้นร้อยละ 3</a:t>
            </a: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Rectangle 97"/>
          <p:cNvSpPr>
            <a:spLocks noChangeArrowheads="1"/>
          </p:cNvSpPr>
          <p:nvPr/>
        </p:nvSpPr>
        <p:spPr bwMode="auto">
          <a:xfrm>
            <a:off x="3996527" y="5446588"/>
            <a:ext cx="1017870" cy="64116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1.1.1.3 เกษตรกรมี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ช่องทางจำหน่ายสินค้าเกษตรไม่น้อยกว่า .... แห่ง</a:t>
            </a: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" name="Rectangle 97"/>
          <p:cNvSpPr>
            <a:spLocks noChangeArrowheads="1"/>
          </p:cNvSpPr>
          <p:nvPr/>
        </p:nvSpPr>
        <p:spPr bwMode="auto">
          <a:xfrm>
            <a:off x="5042911" y="4841158"/>
            <a:ext cx="2213080" cy="526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2.1.1 การพัฒนาศักยภาพเกษตรกร (ต้นทาง)</a:t>
            </a:r>
          </a:p>
        </p:txBody>
      </p:sp>
      <p:sp>
        <p:nvSpPr>
          <p:cNvPr id="61" name="Rectangle 97"/>
          <p:cNvSpPr>
            <a:spLocks noChangeArrowheads="1"/>
          </p:cNvSpPr>
          <p:nvPr/>
        </p:nvSpPr>
        <p:spPr bwMode="auto">
          <a:xfrm>
            <a:off x="9637547" y="5419273"/>
            <a:ext cx="1006048" cy="69415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2.1.3.1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พื้นที่การเกษตรแปลงใหญ่ได้รับการส่งเสริมและพัฒนาไม่น้อยกว่า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แปลง</a:t>
            </a:r>
            <a:endParaRPr lang="th-TH" sz="800" dirty="0"/>
          </a:p>
        </p:txBody>
      </p:sp>
      <p:sp>
        <p:nvSpPr>
          <p:cNvPr id="63" name="Rectangle 97"/>
          <p:cNvSpPr>
            <a:spLocks noChangeArrowheads="1"/>
          </p:cNvSpPr>
          <p:nvPr/>
        </p:nvSpPr>
        <p:spPr bwMode="auto">
          <a:xfrm>
            <a:off x="10687711" y="5435600"/>
            <a:ext cx="919697" cy="67528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0" hangingPunct="0"/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3.2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พื้นที่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การผลิตไม่เหมาะสมตาม </a:t>
            </a:r>
            <a:r>
              <a:rPr lang="en-US" sz="800" b="1" dirty="0" err="1" smtClean="0">
                <a:latin typeface="TH SarabunPSK" pitchFamily="34" charset="-34"/>
                <a:cs typeface="TH SarabunPSK" pitchFamily="34" charset="-34"/>
              </a:rPr>
              <a:t>Agri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Map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ได้รับการปรับเปลี่ยนไม่น้อยกว่า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….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ไร่</a:t>
            </a:r>
            <a:endParaRPr lang="en-US" sz="8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0" hangingPunct="0"/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4" name="Rectangle 97"/>
          <p:cNvSpPr>
            <a:spLocks noChangeArrowheads="1"/>
          </p:cNvSpPr>
          <p:nvPr/>
        </p:nvSpPr>
        <p:spPr bwMode="auto">
          <a:xfrm>
            <a:off x="6193085" y="5442087"/>
            <a:ext cx="1062906" cy="6713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2.1.1.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จำนวนเกษตรกรที่ได้รับการอบรมผ่าน </a:t>
            </a:r>
            <a:r>
              <a:rPr lang="th-TH" sz="800" b="1" dirty="0" err="1" smtClean="0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. ... ราย และจำนวน </a:t>
            </a:r>
            <a:r>
              <a:rPr lang="th-TH" sz="800" b="1" dirty="0" err="1" smtClean="0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. ที่ได้รับการยกระดับเพิ่มขึ้น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xxx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5" name="Rectangle 97"/>
          <p:cNvSpPr>
            <a:spLocks noChangeArrowheads="1"/>
          </p:cNvSpPr>
          <p:nvPr/>
        </p:nvSpPr>
        <p:spPr bwMode="auto">
          <a:xfrm>
            <a:off x="8419664" y="5421199"/>
            <a:ext cx="1200311" cy="69223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2.1.2.2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จำนวน สถาบันเกษตรกร มีการจัดตั้งในรูปแบบประชารัฐ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 ธนาคารสินค้าเกษตรไม่น้อย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7" name="Rectangle 97"/>
          <p:cNvSpPr>
            <a:spLocks noChangeArrowheads="1"/>
          </p:cNvSpPr>
          <p:nvPr/>
        </p:nvSpPr>
        <p:spPr bwMode="auto">
          <a:xfrm>
            <a:off x="2944900" y="6178210"/>
            <a:ext cx="994721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การพัฒนากระบวน การ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และแปรรูป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1)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ส่งเสริมการใช้นวัตกรรมแปร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รูปสินค้าเกษตร</a:t>
            </a:r>
            <a:endParaRPr lang="th-TH" sz="7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(ก.เกษตรฯ/ก.อุตสาหกรรม/ก.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วิทย์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2)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แปรรูปวัตถุดิบ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สมุนไพร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(กรมวิชาการเกษตร)</a:t>
            </a:r>
            <a:endParaRPr lang="th-TH" sz="7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ส่งเสริมการพัฒนาศักยภาพการผลิตภาค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เกษตรด้วยวิทยาศาสตร์การแพทย์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(กรมวิทยาศาสตร์การแพทย์)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ส่งเสริมการสร้างมูลค่าเพิ่ม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โครงการสร้างมูลค่าเพิ่มสินค้า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เกษตรใน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วิสาหกิจ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ชุมชน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(กรมส่งเสริมการเกษตร)</a:t>
            </a:r>
          </a:p>
          <a:p>
            <a:pPr fontAlgn="base"/>
            <a:r>
              <a:rPr lang="th-TH" sz="7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2)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โครงการส่งเสริมการสร้างมูลค่าเพิ่มสินค้าเกษตร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สำคัญ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(กรมการค้าภายใน)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สนับสนุนและพัฒนาสถานที่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ผลิตผัก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และผลไม้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สด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7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อย.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การพัฒนากระบวนการแปรรูปเกษตรอินทรีย์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Rectangle 97"/>
          <p:cNvSpPr>
            <a:spLocks noChangeArrowheads="1"/>
          </p:cNvSpPr>
          <p:nvPr/>
        </p:nvSpPr>
        <p:spPr bwMode="auto">
          <a:xfrm>
            <a:off x="3998475" y="6178210"/>
            <a:ext cx="1025075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ตลาด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ตลาดกลางสินค้าเกษตร 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(ก.พาณิชย์/ก.เกษตรฯ/ก.มหาดไทย)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2) ตลาดเกษตรกร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ก.มหาดไทย/ก.เกษตรฯ)</a:t>
            </a:r>
          </a:p>
          <a:p>
            <a:r>
              <a:rPr lang="th-TH" sz="7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ตลาดเกษตรคุณภาพ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อตก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ขยายช่องทางการตลาดสินค้า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1) โครงการสร้างโอกาสและขยายช่องทางการตลาดสินค้า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2) โครงการส่งเสริมตลาดอินทรีย์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อตก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  <a:endParaRPr lang="th-TH" sz="7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3) โครงการส่งเสริมระบบเกษตร</a:t>
            </a:r>
            <a:r>
              <a:rPr lang="th-TH" sz="7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พันธ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ความสามารถในการแข่งขันตลาดสินค้าเกษตร 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โครงการสร้างความสามารถในการแข่งขันตลาดสินค้าเกษตรใน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ต่างประเทศ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7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สป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.เกษตรฯ)</a:t>
            </a:r>
            <a:b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2) โครงการส่งเสริมส่งเสริมสินค้าเกษตรสู่ตลาดโลก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(ก.พาณิชย์/</a:t>
            </a:r>
          </a:p>
          <a:p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ก.เกษตรฯ)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การตลาดเกษตรอินทรีย์</a:t>
            </a:r>
            <a:endParaRPr lang="en-US" sz="7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0" name="Rectangle 97"/>
          <p:cNvSpPr>
            <a:spLocks noChangeArrowheads="1"/>
          </p:cNvSpPr>
          <p:nvPr/>
        </p:nvSpPr>
        <p:spPr bwMode="auto">
          <a:xfrm>
            <a:off x="5037055" y="6178210"/>
            <a:ext cx="1114756" cy="31570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800" b="1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โครงการ</a:t>
            </a:r>
            <a:r>
              <a:rPr lang="th-TH" sz="800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พัฒนาเกษตรกรปราดเปรื่อง</a:t>
            </a:r>
            <a:r>
              <a:rPr lang="th-TH" sz="800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(ก.เกษตรฯ/ก.แรงงานฯ /ก.ศึกษาฯ)</a:t>
            </a:r>
          </a:p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โครงการพัฒนาศูนย์วิจัยเพื่อถ่ายทอดเทคโนโลยีการเกษตร </a:t>
            </a:r>
            <a:r>
              <a:rPr lang="th-TH" sz="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(ก.ศึกษา)</a:t>
            </a:r>
          </a:p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พัฒนากำลังแรงงานภาคเกษตร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(ก.เกษตรฯ/ก.แรงงานฯ /ก.ศึกษาฯ)</a:t>
            </a:r>
            <a:endParaRPr lang="th-TH" sz="800" b="1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endParaRPr lang="th-TH" sz="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" name="Rectangle 97"/>
          <p:cNvSpPr>
            <a:spLocks noChangeArrowheads="1"/>
          </p:cNvSpPr>
          <p:nvPr/>
        </p:nvSpPr>
        <p:spPr bwMode="auto">
          <a:xfrm>
            <a:off x="6183742" y="6164465"/>
            <a:ext cx="1063287" cy="317078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ศูนย์เรียนรู้การเพิ่มประสิทธิภาพการผลิตสินค้า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โครงการเพิ่มศักยภาพศูนย์เรียนรู้การเพิ่มประสิทธิภาพการผลิตสินค้า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(กรมส่งเสริมการเกษตร)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2" name="Rectangle 97"/>
          <p:cNvSpPr>
            <a:spLocks noChangeArrowheads="1"/>
          </p:cNvSpPr>
          <p:nvPr/>
        </p:nvSpPr>
        <p:spPr bwMode="auto">
          <a:xfrm>
            <a:off x="7294647" y="6178210"/>
            <a:ext cx="1106623" cy="31845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800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โครงการพัฒนาความเข้มแข็งสหกรณ์และกลุ่มสหกรณ์ </a:t>
            </a:r>
            <a:r>
              <a:rPr lang="th-TH" sz="800" b="1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(กรมส่งเสริมสหกรณ์)</a:t>
            </a:r>
            <a:endParaRPr lang="th-TH" sz="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โครงการพัฒนาศักยภาพการดำเนินธุรกิจของสหกรณ์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(กรมส่งเสริมสหกรณ์)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" name="Rectangle 97"/>
          <p:cNvSpPr>
            <a:spLocks noChangeArrowheads="1"/>
          </p:cNvSpPr>
          <p:nvPr/>
        </p:nvSpPr>
        <p:spPr bwMode="auto">
          <a:xfrm>
            <a:off x="1331315" y="3696628"/>
            <a:ext cx="3667906" cy="58962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เพิ่มประสิทธิภาพการบริหารจัดการสินค้าเกษตรตลอดห่วง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โซ่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อุปทาน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(จุดเน้น :ข้าว ข้าวโพดเลี้ยงสัตว์ มันสำปะหลัง  ปาล์มน้ำมัน  อ้อย  สับปะรด  ไม้ผล (ลำไย ทุเรียน เงาะ มังคุด) ยางพารา  ปศุสัตว์ (โคนม โคเนื้อ) ประมง (กุ้ง ปลานิล)  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5" name="Rectangle 97"/>
          <p:cNvSpPr>
            <a:spLocks noChangeArrowheads="1"/>
          </p:cNvSpPr>
          <p:nvPr/>
        </p:nvSpPr>
        <p:spPr bwMode="auto">
          <a:xfrm>
            <a:off x="1346806" y="4330228"/>
            <a:ext cx="3667593" cy="4610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 เชิงปริมาณ </a:t>
            </a:r>
            <a:r>
              <a:rPr lang="en-US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อัตราการขยายตัวของภาคการเกษตรเพิ่มขึ้นร้อยละ 3</a:t>
            </a: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เชิงคุณภาพ </a:t>
            </a:r>
            <a:r>
              <a:rPr lang="en-US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ปริมาณการผลิตสินค้าเกษตรตามแผนการผลิตเปรียบเทียบกับปริมาณการผลิตจริงแตกต่างกัน ไม่เกินร้อยละ 10</a:t>
            </a:r>
          </a:p>
        </p:txBody>
      </p:sp>
      <p:sp>
        <p:nvSpPr>
          <p:cNvPr id="76" name="Rectangle 97"/>
          <p:cNvSpPr>
            <a:spLocks noChangeArrowheads="1"/>
          </p:cNvSpPr>
          <p:nvPr/>
        </p:nvSpPr>
        <p:spPr bwMode="auto">
          <a:xfrm>
            <a:off x="5038097" y="4356029"/>
            <a:ext cx="7763503" cy="45744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เชิงปริมาณ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รายได้เงินสดสุทธิของครัวเรือนเกษตรไม่น้อยกว่า 61,000 บาทต่อครัวเรือนต่อปี</a:t>
            </a:r>
          </a:p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เชิงคุณภาพ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จำนวนเกษตรกรที่ได้รับการยกระดับเป็นเกษตรกรปราดเปรื่อง (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Smart Farmer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คิดเป็นร้อยละ 11 ของเกษตรกรในวัยแรงงาน (18-64 ปี) </a:t>
            </a:r>
            <a:endParaRPr lang="en-US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1331315" y="4830447"/>
            <a:ext cx="1575789" cy="51668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การพัฒนาศักยภาพกระบวนการผลิตสินค้าเกษตรที่มีคุณภาพมาตรฐานตามความต้องการของตลาด(ต้นทาง)</a:t>
            </a:r>
          </a:p>
        </p:txBody>
      </p:sp>
      <p:sp>
        <p:nvSpPr>
          <p:cNvPr id="137" name="Rectangle 97"/>
          <p:cNvSpPr>
            <a:spLocks noChangeArrowheads="1"/>
          </p:cNvSpPr>
          <p:nvPr/>
        </p:nvSpPr>
        <p:spPr bwMode="auto">
          <a:xfrm>
            <a:off x="5037055" y="2133158"/>
            <a:ext cx="2802299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รายได้เงินสดสุทธิทางการเกษตร เพิ่มขึ้นเป็น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59,460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บาท/ครัวเรือนในปี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8" name="Rectangle 97"/>
          <p:cNvSpPr>
            <a:spLocks noChangeArrowheads="1"/>
          </p:cNvSpPr>
          <p:nvPr/>
        </p:nvSpPr>
        <p:spPr bwMode="auto">
          <a:xfrm>
            <a:off x="7911282" y="2158215"/>
            <a:ext cx="2805181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2.2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พื้นที่การทำเกษตรกรรมยั่งยืน เพิ่มขึ้นเป็น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ล้านไร่ ในปี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5701927"/>
              </p:ext>
            </p:extLst>
          </p:nvPr>
        </p:nvGraphicFramePr>
        <p:xfrm>
          <a:off x="10788389" y="1395475"/>
          <a:ext cx="1864115" cy="133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23"/>
                <a:gridCol w="372823"/>
                <a:gridCol w="372823"/>
                <a:gridCol w="372823"/>
                <a:gridCol w="372823"/>
              </a:tblGrid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8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 smtClean="0">
                          <a:effectLst/>
                        </a:rPr>
                        <a:t>-</a:t>
                      </a:r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 smtClean="0">
                          <a:effectLst/>
                        </a:rPr>
                        <a:t>-</a:t>
                      </a:r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849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th-TH" sz="1100" b="1" i="0" u="none" strike="noStrike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24640" y="1067588"/>
            <a:ext cx="261945" cy="369332"/>
          </a:xfrm>
          <a:prstGeom prst="rect">
            <a:avLst/>
          </a:prstGeom>
          <a:solidFill>
            <a:srgbClr val="F3C5E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82" name="Rectangle 97"/>
          <p:cNvSpPr>
            <a:spLocks noChangeArrowheads="1"/>
          </p:cNvSpPr>
          <p:nvPr/>
        </p:nvSpPr>
        <p:spPr bwMode="auto">
          <a:xfrm>
            <a:off x="2948270" y="4833872"/>
            <a:ext cx="1016185" cy="53332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การพัฒนาศักยภาพกระบวนการแปรรูปสินค้าเกษตร(กลางทาง)</a:t>
            </a:r>
          </a:p>
        </p:txBody>
      </p:sp>
      <p:sp>
        <p:nvSpPr>
          <p:cNvPr id="83" name="Rectangle 97"/>
          <p:cNvSpPr>
            <a:spLocks noChangeArrowheads="1"/>
          </p:cNvSpPr>
          <p:nvPr/>
        </p:nvSpPr>
        <p:spPr bwMode="auto">
          <a:xfrm>
            <a:off x="3996527" y="4833872"/>
            <a:ext cx="1005218" cy="53332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การพัฒนาศักยภาพกระบวนการตลาดสินค้าเกษตร(ปลายทาง)</a:t>
            </a:r>
          </a:p>
        </p:txBody>
      </p:sp>
      <p:sp>
        <p:nvSpPr>
          <p:cNvPr id="84" name="Rectangle 97"/>
          <p:cNvSpPr>
            <a:spLocks noChangeArrowheads="1"/>
          </p:cNvSpPr>
          <p:nvPr/>
        </p:nvSpPr>
        <p:spPr bwMode="auto">
          <a:xfrm>
            <a:off x="5045744" y="3713891"/>
            <a:ext cx="7754849" cy="61698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0" hangingPunct="0"/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เกษตรกรได้รับการพัฒนาศักยภาพให้เป็นเกษตรกรปราดเปรื่อง สามารถพึ่งพาตนเองได้ตามปรัชญาของเศรษฐกิจพอเพียง และสถาบันเกษตรกรมีความ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เข้มแข็ง</a:t>
            </a:r>
            <a:endParaRPr 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6" name="Rectangle 97"/>
          <p:cNvSpPr>
            <a:spLocks noChangeArrowheads="1"/>
          </p:cNvSpPr>
          <p:nvPr/>
        </p:nvSpPr>
        <p:spPr bwMode="auto">
          <a:xfrm>
            <a:off x="9637549" y="4836454"/>
            <a:ext cx="3163045" cy="54743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2.1.3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การพัฒนาเกษตรสมัยใหม่และระบบเกษตรกรรมยั่งยืน ตามหลักปรัชญาของเศรษฐกิจพอเพียง (ปลายทาง)</a:t>
            </a:r>
          </a:p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endParaRPr lang="en-US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Rectangle 97"/>
          <p:cNvSpPr>
            <a:spLocks noChangeArrowheads="1"/>
          </p:cNvSpPr>
          <p:nvPr/>
        </p:nvSpPr>
        <p:spPr bwMode="auto">
          <a:xfrm>
            <a:off x="11651524" y="5440237"/>
            <a:ext cx="1150076" cy="6668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2.1.3.3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จำนวนพื้นที่เกษตรกรรมยั่งยืนไม่น้อยกว่า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700,000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ไร่</a:t>
            </a:r>
            <a:endParaRPr lang="en-US" sz="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8" name="ชื่อเรื่อง 67"/>
          <p:cNvSpPr txBox="1">
            <a:spLocks/>
          </p:cNvSpPr>
          <p:nvPr/>
        </p:nvSpPr>
        <p:spPr bwMode="auto">
          <a:xfrm>
            <a:off x="5014398" y="1371402"/>
            <a:ext cx="5683328" cy="728896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t"/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มีรายได้เงินสดสุทธิทางการเกษตรเพิ่มขึ้นและพื้นที่การทำเกษตรกรรมยั่งยืนเพิ่มขึ้นต่อเนื่อง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0" name="Rectangle 97"/>
          <p:cNvSpPr>
            <a:spLocks noChangeArrowheads="1"/>
          </p:cNvSpPr>
          <p:nvPr/>
        </p:nvSpPr>
        <p:spPr bwMode="auto">
          <a:xfrm>
            <a:off x="8414776" y="6178210"/>
            <a:ext cx="1177853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Ins="0" numCol="1" anchor="t"/>
          <a:lstStyle/>
          <a:p>
            <a:pPr fontAlgn="base"/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โครงการพัฒนา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สถาบันเกษตรกรรูปแบบประชารัฐ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(กรมส่งเสริมสหกรณ์)</a:t>
            </a:r>
            <a:endParaRPr lang="th-TH" sz="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ธนาคารสินค้า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pPr fontAlgn="base"/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9637548" y="6178211"/>
            <a:ext cx="961343" cy="3157039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lIns="72000" rIns="3600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โครงการส่งเสริมระบบ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เกษตรแปลงใหญ่ </a:t>
            </a: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โครงการสนับสนุนประสิทธิภาพ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ระบบส่งเสริมเกษตร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แบบแปลงใหญ่รูปแบบประชารัฐ 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(ก.ศึกษา/ก.พาณิชย์)</a:t>
            </a:r>
            <a:endParaRPr lang="en-US" sz="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81" name="Rectangle 97"/>
          <p:cNvSpPr>
            <a:spLocks noChangeArrowheads="1"/>
          </p:cNvSpPr>
          <p:nvPr/>
        </p:nvSpPr>
        <p:spPr bwMode="auto">
          <a:xfrm>
            <a:off x="7291949" y="4849336"/>
            <a:ext cx="2345599" cy="526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2.1.2 การพัฒนาศักยภาพสถาบันเกษตรกร (กลางทาง)</a:t>
            </a: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11651523" y="6164465"/>
            <a:ext cx="1149070" cy="3184540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rIns="720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โครงการเกษตรทฤษฎีใหม่ </a:t>
            </a:r>
            <a:b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(ก.เกษตรฯ/ก.ศึกษาฯ)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โครงการเกษตรผสมผสาน </a:t>
            </a:r>
            <a:b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 โครงการวนเกษตร </a:t>
            </a: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(ก.เกษตรฯ/</a:t>
            </a:r>
            <a:b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ก.ทรัพยากรฯ)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 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โครงการพัฒนาฐานการผลิตการเกษตรให้เข้มแข็งและ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ยั่งยืน 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th-TH" sz="800" dirty="0" err="1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สศช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/ </a:t>
            </a:r>
            <a:r>
              <a:rPr lang="th-TH" sz="800" dirty="0" err="1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สป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.เกษตรฯ)</a:t>
            </a: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1800" b="1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5063053" y="5445573"/>
            <a:ext cx="1081378" cy="6421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2.1.1.1 จำนวนเกษตรกรยกระดับเป็น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Smart Farmer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เพิ่มขึ้นไม่น้อย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กว่า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ราย</a:t>
            </a:r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5" name="Rectangle 97"/>
          <p:cNvSpPr>
            <a:spLocks noChangeArrowheads="1"/>
          </p:cNvSpPr>
          <p:nvPr/>
        </p:nvSpPr>
        <p:spPr bwMode="auto">
          <a:xfrm>
            <a:off x="7286393" y="5421199"/>
            <a:ext cx="1114876" cy="69223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2.1.2.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จำนวนสหกรณ์การเกษตรที่ได้รับการยกระดับชั้นเพิ่มขึ้น </a:t>
            </a:r>
            <a:r>
              <a:rPr lang="en-US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10644536" y="6178212"/>
            <a:ext cx="961343" cy="3157039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lIns="72000" rIns="720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โครงการพัฒนาข้อมูลสารสนเทศแผนที่เกษตรเพื่อการบริหารจัดการเชิงรุก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 /ก.</a:t>
            </a:r>
            <a:r>
              <a:rPr lang="th-TH" sz="800" kern="1200" dirty="0" err="1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วิทย์</a:t>
            </a: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โครงการบริหารจัดการเขตเกษตรเศรษฐกิจสำหรับสินค้าเกษตรที่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สำคัญ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 (ก.เกษตรฯ)</a:t>
            </a:r>
            <a:endParaRPr lang="en-US" sz="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463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C00"/>
        </a:solidFill>
        <a:ln w="9525" algn="ctr">
          <a:solidFill>
            <a:srgbClr val="000000"/>
          </a:solidFill>
          <a:miter lim="800000"/>
          <a:headEnd/>
          <a:tailEnd/>
        </a:ln>
      </a:spPr>
      <a:bodyPr anchor="ctr"/>
      <a:lstStyle>
        <a:defPPr eaLnBrk="0" hangingPunct="0">
          <a:lnSpc>
            <a:spcPct val="80000"/>
          </a:lnSpc>
          <a:buFont typeface="Wingdings" pitchFamily="2" charset="2"/>
          <a:buChar char="§"/>
          <a:defRPr sz="900" b="1" dirty="0" smtClean="0">
            <a:latin typeface="TH SarabunPSK" pitchFamily="34" charset="-34"/>
            <a:cs typeface="TH SarabunPSK" pitchFamily="34" charset="-34"/>
          </a:defRPr>
        </a:defPPr>
      </a:lstStyle>
    </a:sp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13216</TotalTime>
  <Words>980</Words>
  <Application>Microsoft Office PowerPoint</Application>
  <PresentationFormat>A3 Paper (297x420 mm)</PresentationFormat>
  <Paragraphs>158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การออกแบบเริ่มต้น</vt:lpstr>
      <vt:lpstr>ยุทธศาสตร์ที่ 3 การสร้างความเข้มแข็งทางเศรษฐกิจและแข่งขันได้อย่างยั่งยืน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สำนักนายกรัฐมนตรี</dc:title>
  <dc:creator>Samsung</dc:creator>
  <cp:lastModifiedBy>tadpicha</cp:lastModifiedBy>
  <cp:revision>1093</cp:revision>
  <cp:lastPrinted>2017-09-04T09:13:39Z</cp:lastPrinted>
  <dcterms:created xsi:type="dcterms:W3CDTF">2016-09-14T02:46:58Z</dcterms:created>
  <dcterms:modified xsi:type="dcterms:W3CDTF">2017-09-08T06:15:53Z</dcterms:modified>
</cp:coreProperties>
</file>