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5" r:id="rId2"/>
    <p:sldId id="287" r:id="rId3"/>
    <p:sldId id="285" r:id="rId4"/>
    <p:sldId id="266" r:id="rId5"/>
    <p:sldId id="267" r:id="rId6"/>
    <p:sldId id="286" r:id="rId7"/>
    <p:sldId id="288" r:id="rId8"/>
    <p:sldId id="268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2" r:id="rId20"/>
  </p:sldIdLst>
  <p:sldSz cx="12192000" cy="6858000"/>
  <p:notesSz cx="6805613" cy="99441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antika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59A7C3"/>
    <a:srgbClr val="FF99FF"/>
    <a:srgbClr val="FFFF99"/>
    <a:srgbClr val="A074B8"/>
    <a:srgbClr val="597CCB"/>
    <a:srgbClr val="879F69"/>
    <a:srgbClr val="CC99FF"/>
    <a:srgbClr val="FFCC00"/>
    <a:srgbClr val="769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9-12T06:20:26.128" idx="1">
    <p:pos x="3786" y="1341"/>
    <p:text>สลับ impact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D9A08-580E-4BA8-8826-7E7629A96009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20DB258E-2C81-408E-A73E-99125FCF2937}">
      <dgm:prSet phldrT="[ข้อความ]" custT="1"/>
      <dgm:spPr>
        <a:solidFill>
          <a:schemeClr val="accent2"/>
        </a:solidFill>
      </dgm:spPr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แนวทางที่ 1 </a:t>
          </a:r>
          <a:r>
            <a:rPr lang="th-TH" sz="2800" b="1" spc="-4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พัฒนาคุณภาพ</a:t>
          </a:r>
          <a:r>
            <a:rPr lang="th-TH" sz="2800" b="1" spc="-4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การจัดการเรียนรู้ เพื่อสร้างทักษะ</a:t>
          </a:r>
          <a:r>
            <a: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การเรียนรู้ในศตวรรษที่ </a:t>
          </a:r>
          <a:r>
            <a:rPr lang="en-US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21 </a:t>
          </a:r>
          <a:r>
            <a: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 </a:t>
          </a:r>
          <a:endParaRPr lang="th-TH" sz="2800" b="1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8435F588-4E33-4ABB-B04C-4A0C425A49E8}" type="parTrans" cxnId="{6E38F008-0FC2-4CCF-982D-71915AF0CA53}">
      <dgm:prSet/>
      <dgm:spPr/>
      <dgm:t>
        <a:bodyPr/>
        <a:lstStyle/>
        <a:p>
          <a:endParaRPr lang="th-TH" sz="1400">
            <a:latin typeface="TH SarabunPSK" pitchFamily="34" charset="-34"/>
            <a:cs typeface="TH SarabunPSK" pitchFamily="34" charset="-34"/>
          </a:endParaRPr>
        </a:p>
      </dgm:t>
    </dgm:pt>
    <dgm:pt modelId="{4FF591CB-AF5C-41B5-8D64-D340C6983AB9}" type="sibTrans" cxnId="{6E38F008-0FC2-4CCF-982D-71915AF0CA53}">
      <dgm:prSet/>
      <dgm:spPr/>
      <dgm:t>
        <a:bodyPr/>
        <a:lstStyle/>
        <a:p>
          <a:endParaRPr lang="th-TH" sz="1400">
            <a:latin typeface="TH SarabunPSK" pitchFamily="34" charset="-34"/>
            <a:cs typeface="TH SarabunPSK" pitchFamily="34" charset="-34"/>
          </a:endParaRPr>
        </a:p>
      </dgm:t>
    </dgm:pt>
    <dgm:pt modelId="{BF2630C0-3C9B-4B8E-AE44-9F3632757696}">
      <dgm:prSet phldrT="[ข้อความ]" custT="1"/>
      <dgm:spPr>
        <a:solidFill>
          <a:srgbClr val="59A7C3"/>
        </a:solidFill>
      </dgm:spPr>
      <dgm:t>
        <a:bodyPr/>
        <a:lstStyle/>
        <a:p>
          <a:pPr marL="1435100" indent="-1435100"/>
          <a:r>
            <a:rPr lang="th-TH" sz="2800" b="1" i="0" dirty="0" smtClean="0">
              <a:latin typeface="TH SarabunPSK" pitchFamily="34" charset="-34"/>
              <a:cs typeface="TH SarabunPSK" pitchFamily="34" charset="-34"/>
            </a:rPr>
            <a:t>แนวทางที่ 2 พัฒนาคุณภาพระบบการผลิตและพัฒนาครู คณาจารย์ และบุคลากรทางการศึกษา</a:t>
          </a:r>
          <a:endParaRPr lang="th-TH" sz="2800" b="1" i="0" dirty="0">
            <a:latin typeface="TH SarabunPSK" pitchFamily="34" charset="-34"/>
            <a:cs typeface="TH SarabunPSK" pitchFamily="34" charset="-34"/>
          </a:endParaRPr>
        </a:p>
      </dgm:t>
    </dgm:pt>
    <dgm:pt modelId="{D69BD9BE-39D6-4FC3-A7CB-BCC55C12DF9A}" type="parTrans" cxnId="{5C409122-CC9F-4035-B4AF-AF0E90DD603E}">
      <dgm:prSet/>
      <dgm:spPr/>
      <dgm:t>
        <a:bodyPr/>
        <a:lstStyle/>
        <a:p>
          <a:endParaRPr lang="th-TH" sz="1400">
            <a:latin typeface="TH SarabunPSK" pitchFamily="34" charset="-34"/>
            <a:cs typeface="TH SarabunPSK" pitchFamily="34" charset="-34"/>
          </a:endParaRPr>
        </a:p>
      </dgm:t>
    </dgm:pt>
    <dgm:pt modelId="{B703A569-9C91-4680-817B-4DAE83C8F8BD}" type="sibTrans" cxnId="{5C409122-CC9F-4035-B4AF-AF0E90DD603E}">
      <dgm:prSet/>
      <dgm:spPr/>
      <dgm:t>
        <a:bodyPr/>
        <a:lstStyle/>
        <a:p>
          <a:endParaRPr lang="th-TH" sz="1400">
            <a:latin typeface="TH SarabunPSK" pitchFamily="34" charset="-34"/>
            <a:cs typeface="TH SarabunPSK" pitchFamily="34" charset="-34"/>
          </a:endParaRPr>
        </a:p>
      </dgm:t>
    </dgm:pt>
    <dgm:pt modelId="{0BBCCF8C-F334-4CA5-A5DF-8FE8A4C923F3}">
      <dgm:prSet phldrT="[ข้อความ]" custT="1"/>
      <dgm:spPr>
        <a:solidFill>
          <a:srgbClr val="597CCB"/>
        </a:solidFill>
      </dgm:spPr>
      <dgm:t>
        <a:bodyPr/>
        <a:lstStyle/>
        <a:p>
          <a:r>
            <a:rPr lang="th-TH" sz="2800" b="1" smtClean="0">
              <a:latin typeface="TH SarabunPSK" pitchFamily="34" charset="-34"/>
              <a:cs typeface="TH SarabunPSK" pitchFamily="34" charset="-34"/>
            </a:rPr>
            <a:t>แนวทางที่ 3 ผลิตและพัฒนากำลังคน</a:t>
          </a:r>
          <a:r>
            <a:rPr lang="th-TH" sz="2800" b="1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ที่สอดคล้องกับ</a:t>
          </a:r>
          <a:r>
            <a:rPr lang="th-TH" sz="2800" b="1" smtClean="0">
              <a:latin typeface="TH SarabunPSK" pitchFamily="34" charset="-34"/>
              <a:cs typeface="TH SarabunPSK" pitchFamily="34" charset="-34"/>
            </a:rPr>
            <a:t>ความต้องการของประเทศ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dgm:t>
    </dgm:pt>
    <dgm:pt modelId="{13D74009-352A-4F27-9F48-194ABE4DA5E2}" type="parTrans" cxnId="{F1878E66-DAA8-4B9F-86CE-4D5C35679A13}">
      <dgm:prSet/>
      <dgm:spPr/>
      <dgm:t>
        <a:bodyPr/>
        <a:lstStyle/>
        <a:p>
          <a:endParaRPr lang="th-TH" sz="1400">
            <a:latin typeface="TH SarabunPSK" pitchFamily="34" charset="-34"/>
            <a:cs typeface="TH SarabunPSK" pitchFamily="34" charset="-34"/>
          </a:endParaRPr>
        </a:p>
      </dgm:t>
    </dgm:pt>
    <dgm:pt modelId="{CD9EF46F-8D82-4B23-900A-C9A818C5380B}" type="sibTrans" cxnId="{F1878E66-DAA8-4B9F-86CE-4D5C35679A13}">
      <dgm:prSet/>
      <dgm:spPr/>
      <dgm:t>
        <a:bodyPr/>
        <a:lstStyle/>
        <a:p>
          <a:endParaRPr lang="th-TH" sz="1400">
            <a:latin typeface="TH SarabunPSK" pitchFamily="34" charset="-34"/>
            <a:cs typeface="TH SarabunPSK" pitchFamily="34" charset="-34"/>
          </a:endParaRPr>
        </a:p>
      </dgm:t>
    </dgm:pt>
    <dgm:pt modelId="{B5AAF30C-FA0B-4E5F-8FA3-525386AE8F5F}">
      <dgm:prSet phldrT="[ข้อความ]" custT="1"/>
      <dgm:spPr>
        <a:solidFill>
          <a:srgbClr val="A074B8"/>
        </a:solidFill>
      </dgm:spPr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แนวทางที่ 5 ขยายโอกาสทางการศึกษาและการเรียนรู้ตลอดชีวิตที่มีคุณภาพให้เท่าเทียมและทั่วถึง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E220FD91-E16D-4CA4-A657-EFD25FDD311F}" type="parTrans" cxnId="{5F0C3FBD-09FC-4CCC-ABD7-93087DB1EB61}">
      <dgm:prSet/>
      <dgm:spPr/>
      <dgm:t>
        <a:bodyPr/>
        <a:lstStyle/>
        <a:p>
          <a:endParaRPr lang="th-TH" sz="1600"/>
        </a:p>
      </dgm:t>
    </dgm:pt>
    <dgm:pt modelId="{F46BF3C0-98AC-4EBF-97FC-F1B3109497A2}" type="sibTrans" cxnId="{5F0C3FBD-09FC-4CCC-ABD7-93087DB1EB61}">
      <dgm:prSet/>
      <dgm:spPr/>
      <dgm:t>
        <a:bodyPr/>
        <a:lstStyle/>
        <a:p>
          <a:endParaRPr lang="th-TH" sz="1600"/>
        </a:p>
      </dgm:t>
    </dgm:pt>
    <dgm:pt modelId="{8967A151-4770-4CBA-9ADA-6CD9086172E2}">
      <dgm:prSet phldrT="[ข้อความ]" custT="1"/>
      <dgm:spPr/>
      <dgm:t>
        <a:bodyPr/>
        <a:lstStyle/>
        <a:p>
          <a:pPr marL="1255713" indent="-1255713"/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แนวทางที่ 4 </a:t>
          </a:r>
          <a:r>
            <a: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พัฒนาระบบเทคโนโลยีดิจิทัล</a:t>
          </a:r>
          <a:r>
            <a:rPr lang="th-TH" sz="2800" b="1" spc="-6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เพื่อการศึกษา การบริการ และการบริหาร</a:t>
          </a:r>
          <a:endParaRPr lang="th-TH" sz="2800" b="1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0F2ED0D8-340D-4D0D-88A6-155972F2A678}" type="parTrans" cxnId="{E94CB3AA-DB21-4255-B5F2-AD6D83D2E3B0}">
      <dgm:prSet/>
      <dgm:spPr/>
      <dgm:t>
        <a:bodyPr/>
        <a:lstStyle/>
        <a:p>
          <a:endParaRPr lang="th-TH" sz="1600"/>
        </a:p>
      </dgm:t>
    </dgm:pt>
    <dgm:pt modelId="{FBC368D0-09DE-4F0E-A186-09255C95D9A5}" type="sibTrans" cxnId="{E94CB3AA-DB21-4255-B5F2-AD6D83D2E3B0}">
      <dgm:prSet/>
      <dgm:spPr/>
      <dgm:t>
        <a:bodyPr/>
        <a:lstStyle/>
        <a:p>
          <a:endParaRPr lang="th-TH" sz="1600"/>
        </a:p>
      </dgm:t>
    </dgm:pt>
    <dgm:pt modelId="{84192B67-8564-42A7-AA3A-54B221ACD87A}" type="pres">
      <dgm:prSet presAssocID="{ECCD9A08-580E-4BA8-8826-7E7629A960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D25A11F-4A8E-4C9C-9AD5-9F455C9778A2}" type="pres">
      <dgm:prSet presAssocID="{20DB258E-2C81-408E-A73E-99125FCF2937}" presName="parentLin" presStyleCnt="0"/>
      <dgm:spPr/>
      <dgm:t>
        <a:bodyPr/>
        <a:lstStyle/>
        <a:p>
          <a:endParaRPr lang="th-TH"/>
        </a:p>
      </dgm:t>
    </dgm:pt>
    <dgm:pt modelId="{3C612D5C-C256-4027-AC02-16A32D47C5D8}" type="pres">
      <dgm:prSet presAssocID="{20DB258E-2C81-408E-A73E-99125FCF2937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BE80780A-C647-429B-94C8-94E75F5EE0E4}" type="pres">
      <dgm:prSet presAssocID="{20DB258E-2C81-408E-A73E-99125FCF2937}" presName="parentText" presStyleLbl="node1" presStyleIdx="0" presStyleCnt="5" custScaleX="13246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68F943-229C-4CBD-9692-69F0FEDC10D9}" type="pres">
      <dgm:prSet presAssocID="{20DB258E-2C81-408E-A73E-99125FCF2937}" presName="negativeSpace" presStyleCnt="0"/>
      <dgm:spPr/>
      <dgm:t>
        <a:bodyPr/>
        <a:lstStyle/>
        <a:p>
          <a:endParaRPr lang="th-TH"/>
        </a:p>
      </dgm:t>
    </dgm:pt>
    <dgm:pt modelId="{D9BF4692-D965-4CA0-9F58-133A6138B485}" type="pres">
      <dgm:prSet presAssocID="{20DB258E-2C81-408E-A73E-99125FCF293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188312-39F2-494B-BDCD-93F2C5330E8F}" type="pres">
      <dgm:prSet presAssocID="{4FF591CB-AF5C-41B5-8D64-D340C6983AB9}" presName="spaceBetweenRectangles" presStyleCnt="0"/>
      <dgm:spPr/>
      <dgm:t>
        <a:bodyPr/>
        <a:lstStyle/>
        <a:p>
          <a:endParaRPr lang="th-TH"/>
        </a:p>
      </dgm:t>
    </dgm:pt>
    <dgm:pt modelId="{52A07563-EC03-4844-9825-0B19363E4BC0}" type="pres">
      <dgm:prSet presAssocID="{BF2630C0-3C9B-4B8E-AE44-9F3632757696}" presName="parentLin" presStyleCnt="0"/>
      <dgm:spPr/>
      <dgm:t>
        <a:bodyPr/>
        <a:lstStyle/>
        <a:p>
          <a:endParaRPr lang="th-TH"/>
        </a:p>
      </dgm:t>
    </dgm:pt>
    <dgm:pt modelId="{81B138EA-F2E3-4C9B-BFDE-37720EC557D5}" type="pres">
      <dgm:prSet presAssocID="{BF2630C0-3C9B-4B8E-AE44-9F3632757696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02448BCD-B9FB-46BC-B6C8-15DDFC3B24B2}" type="pres">
      <dgm:prSet presAssocID="{BF2630C0-3C9B-4B8E-AE44-9F3632757696}" presName="parentText" presStyleLbl="node1" presStyleIdx="1" presStyleCnt="5" custScaleX="132122" custScaleY="13753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FFDADD9-66D9-4EC3-AAD3-D89FEA3EE17C}" type="pres">
      <dgm:prSet presAssocID="{BF2630C0-3C9B-4B8E-AE44-9F3632757696}" presName="negativeSpace" presStyleCnt="0"/>
      <dgm:spPr/>
      <dgm:t>
        <a:bodyPr/>
        <a:lstStyle/>
        <a:p>
          <a:endParaRPr lang="th-TH"/>
        </a:p>
      </dgm:t>
    </dgm:pt>
    <dgm:pt modelId="{81163630-5550-4D6A-BC6E-428FC1A84AB5}" type="pres">
      <dgm:prSet presAssocID="{BF2630C0-3C9B-4B8E-AE44-9F363275769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FA0035-C745-46EE-A5D4-52AF365C1DB3}" type="pres">
      <dgm:prSet presAssocID="{B703A569-9C91-4680-817B-4DAE83C8F8BD}" presName="spaceBetweenRectangles" presStyleCnt="0"/>
      <dgm:spPr/>
      <dgm:t>
        <a:bodyPr/>
        <a:lstStyle/>
        <a:p>
          <a:endParaRPr lang="th-TH"/>
        </a:p>
      </dgm:t>
    </dgm:pt>
    <dgm:pt modelId="{ADB01C30-E4DC-47E0-A234-96D8B79EB581}" type="pres">
      <dgm:prSet presAssocID="{0BBCCF8C-F334-4CA5-A5DF-8FE8A4C923F3}" presName="parentLin" presStyleCnt="0"/>
      <dgm:spPr/>
      <dgm:t>
        <a:bodyPr/>
        <a:lstStyle/>
        <a:p>
          <a:endParaRPr lang="th-TH"/>
        </a:p>
      </dgm:t>
    </dgm:pt>
    <dgm:pt modelId="{57FB13C0-8C52-43AC-9147-AAEDFFCA08D0}" type="pres">
      <dgm:prSet presAssocID="{0BBCCF8C-F334-4CA5-A5DF-8FE8A4C923F3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06DEA1A0-6267-49B6-B5A2-C28FBC1F406A}" type="pres">
      <dgm:prSet presAssocID="{0BBCCF8C-F334-4CA5-A5DF-8FE8A4C923F3}" presName="parentText" presStyleLbl="node1" presStyleIdx="2" presStyleCnt="5" custScaleX="132379" custScaleY="1466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F29F55E-594C-4100-BE43-EF88E8D9972F}" type="pres">
      <dgm:prSet presAssocID="{0BBCCF8C-F334-4CA5-A5DF-8FE8A4C923F3}" presName="negativeSpace" presStyleCnt="0"/>
      <dgm:spPr/>
      <dgm:t>
        <a:bodyPr/>
        <a:lstStyle/>
        <a:p>
          <a:endParaRPr lang="th-TH"/>
        </a:p>
      </dgm:t>
    </dgm:pt>
    <dgm:pt modelId="{6C462FFD-2ED8-4B4B-B0E5-1069ACF37249}" type="pres">
      <dgm:prSet presAssocID="{0BBCCF8C-F334-4CA5-A5DF-8FE8A4C923F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F0C247-394F-4BAB-810C-E357C3053D2C}" type="pres">
      <dgm:prSet presAssocID="{CD9EF46F-8D82-4B23-900A-C9A818C5380B}" presName="spaceBetweenRectangles" presStyleCnt="0"/>
      <dgm:spPr/>
      <dgm:t>
        <a:bodyPr/>
        <a:lstStyle/>
        <a:p>
          <a:endParaRPr lang="th-TH"/>
        </a:p>
      </dgm:t>
    </dgm:pt>
    <dgm:pt modelId="{389958CA-E014-44D9-B684-663FF7952F34}" type="pres">
      <dgm:prSet presAssocID="{8967A151-4770-4CBA-9ADA-6CD9086172E2}" presName="parentLin" presStyleCnt="0"/>
      <dgm:spPr/>
      <dgm:t>
        <a:bodyPr/>
        <a:lstStyle/>
        <a:p>
          <a:endParaRPr lang="th-TH"/>
        </a:p>
      </dgm:t>
    </dgm:pt>
    <dgm:pt modelId="{56B66976-50D8-4650-A4F7-2CAD529A7341}" type="pres">
      <dgm:prSet presAssocID="{8967A151-4770-4CBA-9ADA-6CD9086172E2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E24B6247-65B8-46B5-A425-99C018FFB04A}" type="pres">
      <dgm:prSet presAssocID="{8967A151-4770-4CBA-9ADA-6CD9086172E2}" presName="parentText" presStyleLbl="node1" presStyleIdx="3" presStyleCnt="5" custScaleX="132187" custScaleY="14652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CCE2E1-C4D7-4128-9002-E38922A9D505}" type="pres">
      <dgm:prSet presAssocID="{8967A151-4770-4CBA-9ADA-6CD9086172E2}" presName="negativeSpace" presStyleCnt="0"/>
      <dgm:spPr/>
      <dgm:t>
        <a:bodyPr/>
        <a:lstStyle/>
        <a:p>
          <a:endParaRPr lang="th-TH"/>
        </a:p>
      </dgm:t>
    </dgm:pt>
    <dgm:pt modelId="{E25FBFDC-B0DB-467A-B978-0AC6AAE0F646}" type="pres">
      <dgm:prSet presAssocID="{8967A151-4770-4CBA-9ADA-6CD9086172E2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4F34F66-D260-4094-BFF0-7B9297D5706E}" type="pres">
      <dgm:prSet presAssocID="{FBC368D0-09DE-4F0E-A186-09255C95D9A5}" presName="spaceBetweenRectangles" presStyleCnt="0"/>
      <dgm:spPr/>
      <dgm:t>
        <a:bodyPr/>
        <a:lstStyle/>
        <a:p>
          <a:endParaRPr lang="th-TH"/>
        </a:p>
      </dgm:t>
    </dgm:pt>
    <dgm:pt modelId="{B50BFAAC-2047-4868-B55C-B03E47B1A1B8}" type="pres">
      <dgm:prSet presAssocID="{B5AAF30C-FA0B-4E5F-8FA3-525386AE8F5F}" presName="parentLin" presStyleCnt="0"/>
      <dgm:spPr/>
      <dgm:t>
        <a:bodyPr/>
        <a:lstStyle/>
        <a:p>
          <a:endParaRPr lang="th-TH"/>
        </a:p>
      </dgm:t>
    </dgm:pt>
    <dgm:pt modelId="{9018D867-EF69-4E89-A3A3-13629E51E86D}" type="pres">
      <dgm:prSet presAssocID="{B5AAF30C-FA0B-4E5F-8FA3-525386AE8F5F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33A741F7-378C-4517-979E-62B6E0725B5F}" type="pres">
      <dgm:prSet presAssocID="{B5AAF30C-FA0B-4E5F-8FA3-525386AE8F5F}" presName="parentText" presStyleLbl="node1" presStyleIdx="4" presStyleCnt="5" custScaleX="132187" custScaleY="16398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AC2A403-DD70-4E19-98A2-B927E5B0BFDF}" type="pres">
      <dgm:prSet presAssocID="{B5AAF30C-FA0B-4E5F-8FA3-525386AE8F5F}" presName="negativeSpace" presStyleCnt="0"/>
      <dgm:spPr/>
      <dgm:t>
        <a:bodyPr/>
        <a:lstStyle/>
        <a:p>
          <a:endParaRPr lang="th-TH"/>
        </a:p>
      </dgm:t>
    </dgm:pt>
    <dgm:pt modelId="{C733B02E-AC5A-4ADE-9633-CC68908915B2}" type="pres">
      <dgm:prSet presAssocID="{B5AAF30C-FA0B-4E5F-8FA3-525386AE8F5F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5EBC24F-0005-48E9-A634-75A3525BD457}" type="presOf" srcId="{20DB258E-2C81-408E-A73E-99125FCF2937}" destId="{BE80780A-C647-429B-94C8-94E75F5EE0E4}" srcOrd="1" destOrd="0" presId="urn:microsoft.com/office/officeart/2005/8/layout/list1"/>
    <dgm:cxn modelId="{E94CB3AA-DB21-4255-B5F2-AD6D83D2E3B0}" srcId="{ECCD9A08-580E-4BA8-8826-7E7629A96009}" destId="{8967A151-4770-4CBA-9ADA-6CD9086172E2}" srcOrd="3" destOrd="0" parTransId="{0F2ED0D8-340D-4D0D-88A6-155972F2A678}" sibTransId="{FBC368D0-09DE-4F0E-A186-09255C95D9A5}"/>
    <dgm:cxn modelId="{AA308E5E-5713-4E9E-AD79-AF70CD4B0458}" type="presOf" srcId="{BF2630C0-3C9B-4B8E-AE44-9F3632757696}" destId="{81B138EA-F2E3-4C9B-BFDE-37720EC557D5}" srcOrd="0" destOrd="0" presId="urn:microsoft.com/office/officeart/2005/8/layout/list1"/>
    <dgm:cxn modelId="{F1878E66-DAA8-4B9F-86CE-4D5C35679A13}" srcId="{ECCD9A08-580E-4BA8-8826-7E7629A96009}" destId="{0BBCCF8C-F334-4CA5-A5DF-8FE8A4C923F3}" srcOrd="2" destOrd="0" parTransId="{13D74009-352A-4F27-9F48-194ABE4DA5E2}" sibTransId="{CD9EF46F-8D82-4B23-900A-C9A818C5380B}"/>
    <dgm:cxn modelId="{C516F974-14A7-4F3A-989D-73E075159043}" type="presOf" srcId="{BF2630C0-3C9B-4B8E-AE44-9F3632757696}" destId="{02448BCD-B9FB-46BC-B6C8-15DDFC3B24B2}" srcOrd="1" destOrd="0" presId="urn:microsoft.com/office/officeart/2005/8/layout/list1"/>
    <dgm:cxn modelId="{F6F9AAD9-D7A6-47AB-93A2-627494BB894C}" type="presOf" srcId="{8967A151-4770-4CBA-9ADA-6CD9086172E2}" destId="{E24B6247-65B8-46B5-A425-99C018FFB04A}" srcOrd="1" destOrd="0" presId="urn:microsoft.com/office/officeart/2005/8/layout/list1"/>
    <dgm:cxn modelId="{53B77B49-8C10-4D8C-AA85-90651620CFD9}" type="presOf" srcId="{B5AAF30C-FA0B-4E5F-8FA3-525386AE8F5F}" destId="{9018D867-EF69-4E89-A3A3-13629E51E86D}" srcOrd="0" destOrd="0" presId="urn:microsoft.com/office/officeart/2005/8/layout/list1"/>
    <dgm:cxn modelId="{DD3F9C5D-AFDB-4E6C-A0F5-613FB9552030}" type="presOf" srcId="{8967A151-4770-4CBA-9ADA-6CD9086172E2}" destId="{56B66976-50D8-4650-A4F7-2CAD529A7341}" srcOrd="0" destOrd="0" presId="urn:microsoft.com/office/officeart/2005/8/layout/list1"/>
    <dgm:cxn modelId="{47CE6DA6-33BF-4008-96E8-72115ADF9227}" type="presOf" srcId="{0BBCCF8C-F334-4CA5-A5DF-8FE8A4C923F3}" destId="{06DEA1A0-6267-49B6-B5A2-C28FBC1F406A}" srcOrd="1" destOrd="0" presId="urn:microsoft.com/office/officeart/2005/8/layout/list1"/>
    <dgm:cxn modelId="{6E38F008-0FC2-4CCF-982D-71915AF0CA53}" srcId="{ECCD9A08-580E-4BA8-8826-7E7629A96009}" destId="{20DB258E-2C81-408E-A73E-99125FCF2937}" srcOrd="0" destOrd="0" parTransId="{8435F588-4E33-4ABB-B04C-4A0C425A49E8}" sibTransId="{4FF591CB-AF5C-41B5-8D64-D340C6983AB9}"/>
    <dgm:cxn modelId="{1652F97C-16E3-4672-9DE8-349748F18BEA}" type="presOf" srcId="{0BBCCF8C-F334-4CA5-A5DF-8FE8A4C923F3}" destId="{57FB13C0-8C52-43AC-9147-AAEDFFCA08D0}" srcOrd="0" destOrd="0" presId="urn:microsoft.com/office/officeart/2005/8/layout/list1"/>
    <dgm:cxn modelId="{9C8F4C30-2CAB-4512-A5B6-8A15F2ECB139}" type="presOf" srcId="{20DB258E-2C81-408E-A73E-99125FCF2937}" destId="{3C612D5C-C256-4027-AC02-16A32D47C5D8}" srcOrd="0" destOrd="0" presId="urn:microsoft.com/office/officeart/2005/8/layout/list1"/>
    <dgm:cxn modelId="{5C409122-CC9F-4035-B4AF-AF0E90DD603E}" srcId="{ECCD9A08-580E-4BA8-8826-7E7629A96009}" destId="{BF2630C0-3C9B-4B8E-AE44-9F3632757696}" srcOrd="1" destOrd="0" parTransId="{D69BD9BE-39D6-4FC3-A7CB-BCC55C12DF9A}" sibTransId="{B703A569-9C91-4680-817B-4DAE83C8F8BD}"/>
    <dgm:cxn modelId="{F146751D-ED67-4368-8F6C-8C243B5459AE}" type="presOf" srcId="{B5AAF30C-FA0B-4E5F-8FA3-525386AE8F5F}" destId="{33A741F7-378C-4517-979E-62B6E0725B5F}" srcOrd="1" destOrd="0" presId="urn:microsoft.com/office/officeart/2005/8/layout/list1"/>
    <dgm:cxn modelId="{5F0C3FBD-09FC-4CCC-ABD7-93087DB1EB61}" srcId="{ECCD9A08-580E-4BA8-8826-7E7629A96009}" destId="{B5AAF30C-FA0B-4E5F-8FA3-525386AE8F5F}" srcOrd="4" destOrd="0" parTransId="{E220FD91-E16D-4CA4-A657-EFD25FDD311F}" sibTransId="{F46BF3C0-98AC-4EBF-97FC-F1B3109497A2}"/>
    <dgm:cxn modelId="{9016B32B-97F8-49CE-A4B7-8028E628C1FF}" type="presOf" srcId="{ECCD9A08-580E-4BA8-8826-7E7629A96009}" destId="{84192B67-8564-42A7-AA3A-54B221ACD87A}" srcOrd="0" destOrd="0" presId="urn:microsoft.com/office/officeart/2005/8/layout/list1"/>
    <dgm:cxn modelId="{77B56670-78C3-41C2-9F9B-DB81D9F13352}" type="presParOf" srcId="{84192B67-8564-42A7-AA3A-54B221ACD87A}" destId="{CD25A11F-4A8E-4C9C-9AD5-9F455C9778A2}" srcOrd="0" destOrd="0" presId="urn:microsoft.com/office/officeart/2005/8/layout/list1"/>
    <dgm:cxn modelId="{2390079F-7DCA-4BD7-8732-E57D84A2C472}" type="presParOf" srcId="{CD25A11F-4A8E-4C9C-9AD5-9F455C9778A2}" destId="{3C612D5C-C256-4027-AC02-16A32D47C5D8}" srcOrd="0" destOrd="0" presId="urn:microsoft.com/office/officeart/2005/8/layout/list1"/>
    <dgm:cxn modelId="{39B16F5F-215D-4BC5-9AEB-60CD5062B539}" type="presParOf" srcId="{CD25A11F-4A8E-4C9C-9AD5-9F455C9778A2}" destId="{BE80780A-C647-429B-94C8-94E75F5EE0E4}" srcOrd="1" destOrd="0" presId="urn:microsoft.com/office/officeart/2005/8/layout/list1"/>
    <dgm:cxn modelId="{8028ED0B-DFE9-499C-B902-BE05242AD681}" type="presParOf" srcId="{84192B67-8564-42A7-AA3A-54B221ACD87A}" destId="{7E68F943-229C-4CBD-9692-69F0FEDC10D9}" srcOrd="1" destOrd="0" presId="urn:microsoft.com/office/officeart/2005/8/layout/list1"/>
    <dgm:cxn modelId="{5C62C408-989A-4971-96F6-FD2CDC213537}" type="presParOf" srcId="{84192B67-8564-42A7-AA3A-54B221ACD87A}" destId="{D9BF4692-D965-4CA0-9F58-133A6138B485}" srcOrd="2" destOrd="0" presId="urn:microsoft.com/office/officeart/2005/8/layout/list1"/>
    <dgm:cxn modelId="{FA8D7A75-CE42-41B8-8185-CF953CDF6B63}" type="presParOf" srcId="{84192B67-8564-42A7-AA3A-54B221ACD87A}" destId="{93188312-39F2-494B-BDCD-93F2C5330E8F}" srcOrd="3" destOrd="0" presId="urn:microsoft.com/office/officeart/2005/8/layout/list1"/>
    <dgm:cxn modelId="{95BE51CD-A36F-4133-AA89-3DD70357FA79}" type="presParOf" srcId="{84192B67-8564-42A7-AA3A-54B221ACD87A}" destId="{52A07563-EC03-4844-9825-0B19363E4BC0}" srcOrd="4" destOrd="0" presId="urn:microsoft.com/office/officeart/2005/8/layout/list1"/>
    <dgm:cxn modelId="{FFAE3906-D4B4-443D-8138-42678DCA4E39}" type="presParOf" srcId="{52A07563-EC03-4844-9825-0B19363E4BC0}" destId="{81B138EA-F2E3-4C9B-BFDE-37720EC557D5}" srcOrd="0" destOrd="0" presId="urn:microsoft.com/office/officeart/2005/8/layout/list1"/>
    <dgm:cxn modelId="{05E178FA-5B15-44A1-8D87-129B21D36605}" type="presParOf" srcId="{52A07563-EC03-4844-9825-0B19363E4BC0}" destId="{02448BCD-B9FB-46BC-B6C8-15DDFC3B24B2}" srcOrd="1" destOrd="0" presId="urn:microsoft.com/office/officeart/2005/8/layout/list1"/>
    <dgm:cxn modelId="{05342907-035B-4460-BF91-B19E8EC09607}" type="presParOf" srcId="{84192B67-8564-42A7-AA3A-54B221ACD87A}" destId="{2FFDADD9-66D9-4EC3-AAD3-D89FEA3EE17C}" srcOrd="5" destOrd="0" presId="urn:microsoft.com/office/officeart/2005/8/layout/list1"/>
    <dgm:cxn modelId="{4129DEAB-78E5-4FB3-ABF4-A4C34F3B690A}" type="presParOf" srcId="{84192B67-8564-42A7-AA3A-54B221ACD87A}" destId="{81163630-5550-4D6A-BC6E-428FC1A84AB5}" srcOrd="6" destOrd="0" presId="urn:microsoft.com/office/officeart/2005/8/layout/list1"/>
    <dgm:cxn modelId="{B8AC18CC-2740-4239-A7D7-0B062E173E40}" type="presParOf" srcId="{84192B67-8564-42A7-AA3A-54B221ACD87A}" destId="{44FA0035-C745-46EE-A5D4-52AF365C1DB3}" srcOrd="7" destOrd="0" presId="urn:microsoft.com/office/officeart/2005/8/layout/list1"/>
    <dgm:cxn modelId="{BCC8573E-4ECB-47C9-82B1-3C5E5C5F682F}" type="presParOf" srcId="{84192B67-8564-42A7-AA3A-54B221ACD87A}" destId="{ADB01C30-E4DC-47E0-A234-96D8B79EB581}" srcOrd="8" destOrd="0" presId="urn:microsoft.com/office/officeart/2005/8/layout/list1"/>
    <dgm:cxn modelId="{EB0B9648-04E9-46AA-A1E4-7215B6CBCF9D}" type="presParOf" srcId="{ADB01C30-E4DC-47E0-A234-96D8B79EB581}" destId="{57FB13C0-8C52-43AC-9147-AAEDFFCA08D0}" srcOrd="0" destOrd="0" presId="urn:microsoft.com/office/officeart/2005/8/layout/list1"/>
    <dgm:cxn modelId="{E61D275F-973E-44D1-9EF6-0368361EC344}" type="presParOf" srcId="{ADB01C30-E4DC-47E0-A234-96D8B79EB581}" destId="{06DEA1A0-6267-49B6-B5A2-C28FBC1F406A}" srcOrd="1" destOrd="0" presId="urn:microsoft.com/office/officeart/2005/8/layout/list1"/>
    <dgm:cxn modelId="{34AD6BAC-CFE9-4C5D-9B19-ABF449F31986}" type="presParOf" srcId="{84192B67-8564-42A7-AA3A-54B221ACD87A}" destId="{5F29F55E-594C-4100-BE43-EF88E8D9972F}" srcOrd="9" destOrd="0" presId="urn:microsoft.com/office/officeart/2005/8/layout/list1"/>
    <dgm:cxn modelId="{C0C55B1D-92DA-4611-8BEE-E4FA6D4050FF}" type="presParOf" srcId="{84192B67-8564-42A7-AA3A-54B221ACD87A}" destId="{6C462FFD-2ED8-4B4B-B0E5-1069ACF37249}" srcOrd="10" destOrd="0" presId="urn:microsoft.com/office/officeart/2005/8/layout/list1"/>
    <dgm:cxn modelId="{42F95DAE-4B54-4C68-9CCC-529FC8A1D00D}" type="presParOf" srcId="{84192B67-8564-42A7-AA3A-54B221ACD87A}" destId="{CBF0C247-394F-4BAB-810C-E357C3053D2C}" srcOrd="11" destOrd="0" presId="urn:microsoft.com/office/officeart/2005/8/layout/list1"/>
    <dgm:cxn modelId="{D8BD9D7B-A278-48C2-A9C0-8E8020CDAA46}" type="presParOf" srcId="{84192B67-8564-42A7-AA3A-54B221ACD87A}" destId="{389958CA-E014-44D9-B684-663FF7952F34}" srcOrd="12" destOrd="0" presId="urn:microsoft.com/office/officeart/2005/8/layout/list1"/>
    <dgm:cxn modelId="{8E074560-4B69-4F82-A713-38EA4920EA91}" type="presParOf" srcId="{389958CA-E014-44D9-B684-663FF7952F34}" destId="{56B66976-50D8-4650-A4F7-2CAD529A7341}" srcOrd="0" destOrd="0" presId="urn:microsoft.com/office/officeart/2005/8/layout/list1"/>
    <dgm:cxn modelId="{6C6E73DC-DE6E-4E82-91C8-F50E8E25F276}" type="presParOf" srcId="{389958CA-E014-44D9-B684-663FF7952F34}" destId="{E24B6247-65B8-46B5-A425-99C018FFB04A}" srcOrd="1" destOrd="0" presId="urn:microsoft.com/office/officeart/2005/8/layout/list1"/>
    <dgm:cxn modelId="{D36618A6-CFED-416C-AB59-5ABE8737E72C}" type="presParOf" srcId="{84192B67-8564-42A7-AA3A-54B221ACD87A}" destId="{3FCCE2E1-C4D7-4128-9002-E38922A9D505}" srcOrd="13" destOrd="0" presId="urn:microsoft.com/office/officeart/2005/8/layout/list1"/>
    <dgm:cxn modelId="{A86440E4-9F2E-4C66-9D07-7B3A1A1497BB}" type="presParOf" srcId="{84192B67-8564-42A7-AA3A-54B221ACD87A}" destId="{E25FBFDC-B0DB-467A-B978-0AC6AAE0F646}" srcOrd="14" destOrd="0" presId="urn:microsoft.com/office/officeart/2005/8/layout/list1"/>
    <dgm:cxn modelId="{DC9663DE-7004-4299-9BEC-871C823E4210}" type="presParOf" srcId="{84192B67-8564-42A7-AA3A-54B221ACD87A}" destId="{84F34F66-D260-4094-BFF0-7B9297D5706E}" srcOrd="15" destOrd="0" presId="urn:microsoft.com/office/officeart/2005/8/layout/list1"/>
    <dgm:cxn modelId="{D649FB5A-7A2D-4C37-9048-CC1208AC14B8}" type="presParOf" srcId="{84192B67-8564-42A7-AA3A-54B221ACD87A}" destId="{B50BFAAC-2047-4868-B55C-B03E47B1A1B8}" srcOrd="16" destOrd="0" presId="urn:microsoft.com/office/officeart/2005/8/layout/list1"/>
    <dgm:cxn modelId="{C1B7FE17-5DCE-4B7A-9130-14FE492A8008}" type="presParOf" srcId="{B50BFAAC-2047-4868-B55C-B03E47B1A1B8}" destId="{9018D867-EF69-4E89-A3A3-13629E51E86D}" srcOrd="0" destOrd="0" presId="urn:microsoft.com/office/officeart/2005/8/layout/list1"/>
    <dgm:cxn modelId="{B93DBD19-3F05-42C5-B26E-8F2BA98B045F}" type="presParOf" srcId="{B50BFAAC-2047-4868-B55C-B03E47B1A1B8}" destId="{33A741F7-378C-4517-979E-62B6E0725B5F}" srcOrd="1" destOrd="0" presId="urn:microsoft.com/office/officeart/2005/8/layout/list1"/>
    <dgm:cxn modelId="{74202642-942E-45A0-BCA8-7723433EF9F6}" type="presParOf" srcId="{84192B67-8564-42A7-AA3A-54B221ACD87A}" destId="{4AC2A403-DD70-4E19-98A2-B927E5B0BFDF}" srcOrd="17" destOrd="0" presId="urn:microsoft.com/office/officeart/2005/8/layout/list1"/>
    <dgm:cxn modelId="{479368D5-C3D2-4B8B-9C4B-505A5D2E29F8}" type="presParOf" srcId="{84192B67-8564-42A7-AA3A-54B221ACD87A}" destId="{C733B02E-AC5A-4ADE-9633-CC68908915B2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F4692-D965-4CA0-9F58-133A6138B485}">
      <dsp:nvSpPr>
        <dsp:cNvPr id="0" name=""/>
        <dsp:cNvSpPr/>
      </dsp:nvSpPr>
      <dsp:spPr>
        <a:xfrm>
          <a:off x="0" y="340599"/>
          <a:ext cx="109928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0780A-C647-429B-94C8-94E75F5EE0E4}">
      <dsp:nvSpPr>
        <dsp:cNvPr id="0" name=""/>
        <dsp:cNvSpPr/>
      </dsp:nvSpPr>
      <dsp:spPr>
        <a:xfrm>
          <a:off x="549644" y="60159"/>
          <a:ext cx="10193129" cy="56088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53" tIns="0" rIns="2908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แนวทางที่ 1 </a:t>
          </a:r>
          <a:r>
            <a:rPr lang="th-TH" sz="2800" b="1" kern="1200" spc="-4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พัฒนาคุณภาพ</a:t>
          </a:r>
          <a:r>
            <a:rPr lang="th-TH" sz="2800" b="1" kern="1200" spc="-4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การจัดการเรียนรู้ เพื่อสร้างทักษะ</a:t>
          </a:r>
          <a:r>
            <a:rPr lang="th-TH" sz="2800" b="1" kern="1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การเรียนรู้ในศตวรรษที่ </a:t>
          </a:r>
          <a:r>
            <a:rPr lang="en-US" sz="2800" b="1" kern="1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21 </a:t>
          </a:r>
          <a:r>
            <a:rPr lang="th-TH" sz="2800" b="1" kern="1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 </a:t>
          </a:r>
          <a:endParaRPr lang="th-TH" sz="2800" b="1" kern="1200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77024" y="87539"/>
        <a:ext cx="10138369" cy="506120"/>
      </dsp:txXfrm>
    </dsp:sp>
    <dsp:sp modelId="{81163630-5550-4D6A-BC6E-428FC1A84AB5}">
      <dsp:nvSpPr>
        <dsp:cNvPr id="0" name=""/>
        <dsp:cNvSpPr/>
      </dsp:nvSpPr>
      <dsp:spPr>
        <a:xfrm>
          <a:off x="0" y="1412988"/>
          <a:ext cx="109928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48BCD-B9FB-46BC-B6C8-15DDFC3B24B2}">
      <dsp:nvSpPr>
        <dsp:cNvPr id="0" name=""/>
        <dsp:cNvSpPr/>
      </dsp:nvSpPr>
      <dsp:spPr>
        <a:xfrm>
          <a:off x="549644" y="921999"/>
          <a:ext cx="10166812" cy="771428"/>
        </a:xfrm>
        <a:prstGeom prst="roundRect">
          <a:avLst/>
        </a:prstGeom>
        <a:solidFill>
          <a:srgbClr val="59A7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53" tIns="0" rIns="290853" bIns="0" numCol="1" spcCol="1270" anchor="ctr" anchorCtr="0">
          <a:noAutofit/>
        </a:bodyPr>
        <a:lstStyle/>
        <a:p>
          <a:pPr marL="1435100" lvl="0" indent="-143510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i="0" kern="1200" dirty="0" smtClean="0">
              <a:latin typeface="TH SarabunPSK" pitchFamily="34" charset="-34"/>
              <a:cs typeface="TH SarabunPSK" pitchFamily="34" charset="-34"/>
            </a:rPr>
            <a:t>แนวทางที่ 2 พัฒนาคุณภาพระบบการผลิตและพัฒนาครู คณาจารย์ และบุคลากรทางการศึกษา</a:t>
          </a:r>
          <a:endParaRPr lang="th-TH" sz="2800" b="1" i="0" kern="1200" dirty="0">
            <a:latin typeface="TH SarabunPSK" pitchFamily="34" charset="-34"/>
            <a:cs typeface="TH SarabunPSK" pitchFamily="34" charset="-34"/>
          </a:endParaRPr>
        </a:p>
      </dsp:txBody>
      <dsp:txXfrm>
        <a:off x="587302" y="959657"/>
        <a:ext cx="10091496" cy="696112"/>
      </dsp:txXfrm>
    </dsp:sp>
    <dsp:sp modelId="{6C462FFD-2ED8-4B4B-B0E5-1069ACF37249}">
      <dsp:nvSpPr>
        <dsp:cNvPr id="0" name=""/>
        <dsp:cNvSpPr/>
      </dsp:nvSpPr>
      <dsp:spPr>
        <a:xfrm>
          <a:off x="0" y="2536198"/>
          <a:ext cx="109928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EA1A0-6267-49B6-B5A2-C28FBC1F406A}">
      <dsp:nvSpPr>
        <dsp:cNvPr id="0" name=""/>
        <dsp:cNvSpPr/>
      </dsp:nvSpPr>
      <dsp:spPr>
        <a:xfrm>
          <a:off x="549644" y="1994388"/>
          <a:ext cx="10186588" cy="822250"/>
        </a:xfrm>
        <a:prstGeom prst="roundRect">
          <a:avLst/>
        </a:prstGeom>
        <a:solidFill>
          <a:srgbClr val="597C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53" tIns="0" rIns="2908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smtClean="0">
              <a:latin typeface="TH SarabunPSK" pitchFamily="34" charset="-34"/>
              <a:cs typeface="TH SarabunPSK" pitchFamily="34" charset="-34"/>
            </a:rPr>
            <a:t>แนวทางที่ 3 ผลิตและพัฒนากำลังคน</a:t>
          </a:r>
          <a:r>
            <a:rPr lang="th-TH" sz="2800" b="1" kern="120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ที่สอดคล้องกับ</a:t>
          </a:r>
          <a:r>
            <a:rPr lang="th-TH" sz="2800" b="1" kern="1200" smtClean="0">
              <a:latin typeface="TH SarabunPSK" pitchFamily="34" charset="-34"/>
              <a:cs typeface="TH SarabunPSK" pitchFamily="34" charset="-34"/>
            </a:rPr>
            <a:t>ความต้องการของประเทศ</a:t>
          </a:r>
          <a:endParaRPr lang="th-TH" sz="28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589783" y="2034527"/>
        <a:ext cx="10106310" cy="741972"/>
      </dsp:txXfrm>
    </dsp:sp>
    <dsp:sp modelId="{E25FBFDC-B0DB-467A-B978-0AC6AAE0F646}">
      <dsp:nvSpPr>
        <dsp:cNvPr id="0" name=""/>
        <dsp:cNvSpPr/>
      </dsp:nvSpPr>
      <dsp:spPr>
        <a:xfrm>
          <a:off x="0" y="3659010"/>
          <a:ext cx="109928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B6247-65B8-46B5-A425-99C018FFB04A}">
      <dsp:nvSpPr>
        <dsp:cNvPr id="0" name=""/>
        <dsp:cNvSpPr/>
      </dsp:nvSpPr>
      <dsp:spPr>
        <a:xfrm>
          <a:off x="549644" y="3117598"/>
          <a:ext cx="10171814" cy="8218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53" tIns="0" rIns="290853" bIns="0" numCol="1" spcCol="1270" anchor="ctr" anchorCtr="0">
          <a:noAutofit/>
        </a:bodyPr>
        <a:lstStyle/>
        <a:p>
          <a:pPr marL="1255713" lvl="0" indent="-1255713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แนวทางที่ 4 </a:t>
          </a:r>
          <a:r>
            <a:rPr lang="th-TH" sz="2800" b="1" kern="1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พัฒนาระบบเทคโนโลยีดิจิทัล</a:t>
          </a:r>
          <a:r>
            <a:rPr lang="th-TH" sz="2800" b="1" kern="1200" spc="-6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เพื่อการศึกษา การบริการ และการบริหาร</a:t>
          </a:r>
          <a:endParaRPr lang="th-TH" sz="2800" b="1" kern="1200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89763" y="3157717"/>
        <a:ext cx="10091576" cy="741613"/>
      </dsp:txXfrm>
    </dsp:sp>
    <dsp:sp modelId="{C733B02E-AC5A-4ADE-9633-CC68908915B2}">
      <dsp:nvSpPr>
        <dsp:cNvPr id="0" name=""/>
        <dsp:cNvSpPr/>
      </dsp:nvSpPr>
      <dsp:spPr>
        <a:xfrm>
          <a:off x="0" y="4879707"/>
          <a:ext cx="109928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741F7-378C-4517-979E-62B6E0725B5F}">
      <dsp:nvSpPr>
        <dsp:cNvPr id="0" name=""/>
        <dsp:cNvSpPr/>
      </dsp:nvSpPr>
      <dsp:spPr>
        <a:xfrm>
          <a:off x="549644" y="4240410"/>
          <a:ext cx="10171814" cy="919736"/>
        </a:xfrm>
        <a:prstGeom prst="roundRect">
          <a:avLst/>
        </a:prstGeom>
        <a:solidFill>
          <a:srgbClr val="A074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853" tIns="0" rIns="2908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แนวทางที่ 5 ขยายโอกาสทางการศึกษาและการเรียนรู้ตลอดชีวิตที่มีคุณภาพให้เท่าเทียมและทั่วถึง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594542" y="4285308"/>
        <a:ext cx="10082018" cy="829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791" cy="499171"/>
          </a:xfrm>
          <a:prstGeom prst="rect">
            <a:avLst/>
          </a:prstGeom>
        </p:spPr>
        <p:txBody>
          <a:bodyPr vert="horz" lIns="91409" tIns="45703" rIns="91409" bIns="457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283" y="0"/>
            <a:ext cx="2948791" cy="499171"/>
          </a:xfrm>
          <a:prstGeom prst="rect">
            <a:avLst/>
          </a:prstGeom>
        </p:spPr>
        <p:txBody>
          <a:bodyPr vert="horz" lIns="91409" tIns="45703" rIns="91409" bIns="457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92F2BF-D02E-4113-904F-3719E570E7E7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3013"/>
            <a:ext cx="5970587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3" rIns="91409" bIns="45703" rtlCol="0" anchor="ctr"/>
          <a:lstStyle/>
          <a:p>
            <a:pPr lvl="0"/>
            <a:endParaRPr lang="th-T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54" y="4786008"/>
            <a:ext cx="5445106" cy="3914752"/>
          </a:xfrm>
          <a:prstGeom prst="rect">
            <a:avLst/>
          </a:prstGeom>
        </p:spPr>
        <p:txBody>
          <a:bodyPr vert="horz" lIns="91409" tIns="45703" rIns="91409" bIns="4570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931"/>
            <a:ext cx="2948791" cy="499170"/>
          </a:xfrm>
          <a:prstGeom prst="rect">
            <a:avLst/>
          </a:prstGeom>
        </p:spPr>
        <p:txBody>
          <a:bodyPr vert="horz" lIns="91409" tIns="45703" rIns="91409" bIns="457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283" y="9444931"/>
            <a:ext cx="2948791" cy="499170"/>
          </a:xfrm>
          <a:prstGeom prst="rect">
            <a:avLst/>
          </a:prstGeom>
        </p:spPr>
        <p:txBody>
          <a:bodyPr vert="horz" lIns="91409" tIns="45703" rIns="91409" bIns="4570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911FAC-82FD-40B7-9DF5-11ABA4770B2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5720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8232A-C26C-470B-AD2A-0631993BA91C}" type="slidenum">
              <a:rPr lang="en-US" smtClean="0"/>
              <a:pPr/>
              <a:t>3</a:t>
            </a:fld>
            <a:endParaRPr lang="th-TH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225" y="717550"/>
            <a:ext cx="6691313" cy="376555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818" y="4795946"/>
            <a:ext cx="5124743" cy="4474167"/>
          </a:xfrm>
          <a:noFill/>
          <a:ln/>
        </p:spPr>
        <p:txBody>
          <a:bodyPr/>
          <a:lstStyle/>
          <a:p>
            <a:pPr eaLnBrk="1" hangingPunct="1"/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36911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5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25"/>
            </a:lvl1pPr>
            <a:lvl2pPr marL="423897" indent="0" algn="ctr">
              <a:buNone/>
              <a:defRPr sz="1854"/>
            </a:lvl2pPr>
            <a:lvl3pPr marL="847793" indent="0" algn="ctr">
              <a:buNone/>
              <a:defRPr sz="1669"/>
            </a:lvl3pPr>
            <a:lvl4pPr marL="1271691" indent="0" algn="ctr">
              <a:buNone/>
              <a:defRPr sz="1484"/>
            </a:lvl4pPr>
            <a:lvl5pPr marL="1695588" indent="0" algn="ctr">
              <a:buNone/>
              <a:defRPr sz="1484"/>
            </a:lvl5pPr>
            <a:lvl6pPr marL="2119484" indent="0" algn="ctr">
              <a:buNone/>
              <a:defRPr sz="1484"/>
            </a:lvl6pPr>
            <a:lvl7pPr marL="2543381" indent="0" algn="ctr">
              <a:buNone/>
              <a:defRPr sz="1484"/>
            </a:lvl7pPr>
            <a:lvl8pPr marL="2967277" indent="0" algn="ctr">
              <a:buNone/>
              <a:defRPr sz="1484"/>
            </a:lvl8pPr>
            <a:lvl9pPr marL="3391174" indent="0" algn="ctr">
              <a:buNone/>
              <a:defRPr sz="148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7397-3E83-4C29-8D59-647931FCC05C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EF3C-DABC-440B-B6AC-4D7DF84A918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200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8E34-D898-488A-BF95-046539CFF703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C7DE-B4DD-4A11-B0C9-E0FDBEE5473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889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A5ECB-3C95-421B-86FF-765A62024B09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822D5-28D0-404E-B47D-5409CD40D93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25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20468-EAD9-47D4-A901-9F8507201700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CD5E-8F5E-4D81-9809-A67E2DEC927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899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5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1pPr>
            <a:lvl2pPr marL="423897" indent="0">
              <a:buNone/>
              <a:defRPr sz="1854">
                <a:solidFill>
                  <a:schemeClr val="tx1">
                    <a:tint val="75000"/>
                  </a:schemeClr>
                </a:solidFill>
              </a:defRPr>
            </a:lvl2pPr>
            <a:lvl3pPr marL="847793" indent="0">
              <a:buNone/>
              <a:defRPr sz="1669">
                <a:solidFill>
                  <a:schemeClr val="tx1">
                    <a:tint val="75000"/>
                  </a:schemeClr>
                </a:solidFill>
              </a:defRPr>
            </a:lvl3pPr>
            <a:lvl4pPr marL="1271691" indent="0">
              <a:buNone/>
              <a:defRPr sz="1484">
                <a:solidFill>
                  <a:schemeClr val="tx1">
                    <a:tint val="75000"/>
                  </a:schemeClr>
                </a:solidFill>
              </a:defRPr>
            </a:lvl4pPr>
            <a:lvl5pPr marL="1695588" indent="0">
              <a:buNone/>
              <a:defRPr sz="1484">
                <a:solidFill>
                  <a:schemeClr val="tx1">
                    <a:tint val="75000"/>
                  </a:schemeClr>
                </a:solidFill>
              </a:defRPr>
            </a:lvl5pPr>
            <a:lvl6pPr marL="2119484" indent="0">
              <a:buNone/>
              <a:defRPr sz="1484">
                <a:solidFill>
                  <a:schemeClr val="tx1">
                    <a:tint val="75000"/>
                  </a:schemeClr>
                </a:solidFill>
              </a:defRPr>
            </a:lvl6pPr>
            <a:lvl7pPr marL="2543381" indent="0">
              <a:buNone/>
              <a:defRPr sz="1484">
                <a:solidFill>
                  <a:schemeClr val="tx1">
                    <a:tint val="75000"/>
                  </a:schemeClr>
                </a:solidFill>
              </a:defRPr>
            </a:lvl7pPr>
            <a:lvl8pPr marL="2967277" indent="0">
              <a:buNone/>
              <a:defRPr sz="1484">
                <a:solidFill>
                  <a:schemeClr val="tx1">
                    <a:tint val="75000"/>
                  </a:schemeClr>
                </a:solidFill>
              </a:defRPr>
            </a:lvl8pPr>
            <a:lvl9pPr marL="3391174" indent="0">
              <a:buNone/>
              <a:defRPr sz="14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3EF0-BED1-4533-909B-14DDDC8E6332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525FE-D532-4A73-BC6E-A249A24EA1E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751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BC1D-75CE-4720-884B-BAD8BE1E0D47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DF87-D555-48CC-A3B5-8D9CBFE434F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43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3897" indent="0">
              <a:buNone/>
              <a:defRPr sz="1854" b="1"/>
            </a:lvl2pPr>
            <a:lvl3pPr marL="847793" indent="0">
              <a:buNone/>
              <a:defRPr sz="1669" b="1"/>
            </a:lvl3pPr>
            <a:lvl4pPr marL="1271691" indent="0">
              <a:buNone/>
              <a:defRPr sz="1484" b="1"/>
            </a:lvl4pPr>
            <a:lvl5pPr marL="1695588" indent="0">
              <a:buNone/>
              <a:defRPr sz="1484" b="1"/>
            </a:lvl5pPr>
            <a:lvl6pPr marL="2119484" indent="0">
              <a:buNone/>
              <a:defRPr sz="1484" b="1"/>
            </a:lvl6pPr>
            <a:lvl7pPr marL="2543381" indent="0">
              <a:buNone/>
              <a:defRPr sz="1484" b="1"/>
            </a:lvl7pPr>
            <a:lvl8pPr marL="2967277" indent="0">
              <a:buNone/>
              <a:defRPr sz="1484" b="1"/>
            </a:lvl8pPr>
            <a:lvl9pPr marL="3391174" indent="0">
              <a:buNone/>
              <a:defRPr sz="148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3897" indent="0">
              <a:buNone/>
              <a:defRPr sz="1854" b="1"/>
            </a:lvl2pPr>
            <a:lvl3pPr marL="847793" indent="0">
              <a:buNone/>
              <a:defRPr sz="1669" b="1"/>
            </a:lvl3pPr>
            <a:lvl4pPr marL="1271691" indent="0">
              <a:buNone/>
              <a:defRPr sz="1484" b="1"/>
            </a:lvl4pPr>
            <a:lvl5pPr marL="1695588" indent="0">
              <a:buNone/>
              <a:defRPr sz="1484" b="1"/>
            </a:lvl5pPr>
            <a:lvl6pPr marL="2119484" indent="0">
              <a:buNone/>
              <a:defRPr sz="1484" b="1"/>
            </a:lvl6pPr>
            <a:lvl7pPr marL="2543381" indent="0">
              <a:buNone/>
              <a:defRPr sz="1484" b="1"/>
            </a:lvl7pPr>
            <a:lvl8pPr marL="2967277" indent="0">
              <a:buNone/>
              <a:defRPr sz="1484" b="1"/>
            </a:lvl8pPr>
            <a:lvl9pPr marL="3391174" indent="0">
              <a:buNone/>
              <a:defRPr sz="148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8495-4AE6-4948-8C9A-6F85B445F748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2647-A8DC-4FED-898A-CB3730921A9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358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ABBE-6609-4FD7-A598-D14BACFFA30A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1516-EAF9-4297-8142-2C468C348ED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086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77253-B522-42C4-AD18-C1043A8CD362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904A-DE56-4808-BE9E-7F48D567BFA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509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29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5"/>
            <a:ext cx="6172200" cy="4873625"/>
          </a:xfrm>
        </p:spPr>
        <p:txBody>
          <a:bodyPr/>
          <a:lstStyle>
            <a:lvl1pPr>
              <a:defRPr sz="2967"/>
            </a:lvl1pPr>
            <a:lvl2pPr>
              <a:defRPr sz="2596"/>
            </a:lvl2pPr>
            <a:lvl3pPr>
              <a:defRPr sz="2225"/>
            </a:lvl3pPr>
            <a:lvl4pPr>
              <a:defRPr sz="1854"/>
            </a:lvl4pPr>
            <a:lvl5pPr>
              <a:defRPr sz="1854"/>
            </a:lvl5pPr>
            <a:lvl6pPr>
              <a:defRPr sz="1854"/>
            </a:lvl6pPr>
            <a:lvl7pPr>
              <a:defRPr sz="1854"/>
            </a:lvl7pPr>
            <a:lvl8pPr>
              <a:defRPr sz="1854"/>
            </a:lvl8pPr>
            <a:lvl9pPr>
              <a:defRPr sz="185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84"/>
            </a:lvl1pPr>
            <a:lvl2pPr marL="423897" indent="0">
              <a:buNone/>
              <a:defRPr sz="1298"/>
            </a:lvl2pPr>
            <a:lvl3pPr marL="847793" indent="0">
              <a:buNone/>
              <a:defRPr sz="1112"/>
            </a:lvl3pPr>
            <a:lvl4pPr marL="1271691" indent="0">
              <a:buNone/>
              <a:defRPr sz="927"/>
            </a:lvl4pPr>
            <a:lvl5pPr marL="1695588" indent="0">
              <a:buNone/>
              <a:defRPr sz="927"/>
            </a:lvl5pPr>
            <a:lvl6pPr marL="2119484" indent="0">
              <a:buNone/>
              <a:defRPr sz="927"/>
            </a:lvl6pPr>
            <a:lvl7pPr marL="2543381" indent="0">
              <a:buNone/>
              <a:defRPr sz="927"/>
            </a:lvl7pPr>
            <a:lvl8pPr marL="2967277" indent="0">
              <a:buNone/>
              <a:defRPr sz="927"/>
            </a:lvl8pPr>
            <a:lvl9pPr marL="3391174" indent="0">
              <a:buNone/>
              <a:defRPr sz="9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82B81-CB77-418A-9473-FEF4C6F82E0E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B7EAA-07D7-4499-ABD8-CB6B3AAFCDD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400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29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967"/>
            </a:lvl1pPr>
            <a:lvl2pPr marL="423897" indent="0">
              <a:buNone/>
              <a:defRPr sz="2596"/>
            </a:lvl2pPr>
            <a:lvl3pPr marL="847793" indent="0">
              <a:buNone/>
              <a:defRPr sz="2225"/>
            </a:lvl3pPr>
            <a:lvl4pPr marL="1271691" indent="0">
              <a:buNone/>
              <a:defRPr sz="1854"/>
            </a:lvl4pPr>
            <a:lvl5pPr marL="1695588" indent="0">
              <a:buNone/>
              <a:defRPr sz="1854"/>
            </a:lvl5pPr>
            <a:lvl6pPr marL="2119484" indent="0">
              <a:buNone/>
              <a:defRPr sz="1854"/>
            </a:lvl6pPr>
            <a:lvl7pPr marL="2543381" indent="0">
              <a:buNone/>
              <a:defRPr sz="1854"/>
            </a:lvl7pPr>
            <a:lvl8pPr marL="2967277" indent="0">
              <a:buNone/>
              <a:defRPr sz="1854"/>
            </a:lvl8pPr>
            <a:lvl9pPr marL="3391174" indent="0">
              <a:buNone/>
              <a:defRPr sz="1854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84"/>
            </a:lvl1pPr>
            <a:lvl2pPr marL="423897" indent="0">
              <a:buNone/>
              <a:defRPr sz="1298"/>
            </a:lvl2pPr>
            <a:lvl3pPr marL="847793" indent="0">
              <a:buNone/>
              <a:defRPr sz="1112"/>
            </a:lvl3pPr>
            <a:lvl4pPr marL="1271691" indent="0">
              <a:buNone/>
              <a:defRPr sz="927"/>
            </a:lvl4pPr>
            <a:lvl5pPr marL="1695588" indent="0">
              <a:buNone/>
              <a:defRPr sz="927"/>
            </a:lvl5pPr>
            <a:lvl6pPr marL="2119484" indent="0">
              <a:buNone/>
              <a:defRPr sz="927"/>
            </a:lvl6pPr>
            <a:lvl7pPr marL="2543381" indent="0">
              <a:buNone/>
              <a:defRPr sz="927"/>
            </a:lvl7pPr>
            <a:lvl8pPr marL="2967277" indent="0">
              <a:buNone/>
              <a:defRPr sz="927"/>
            </a:lvl8pPr>
            <a:lvl9pPr marL="3391174" indent="0">
              <a:buNone/>
              <a:defRPr sz="9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DC03-6A70-407B-8E7C-FD13EDCE0314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C271-221D-4307-9673-D3E92A246EA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476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6536" y="365125"/>
            <a:ext cx="1053607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9" y="1825625"/>
            <a:ext cx="1100805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71747" eaLnBrk="1" fontAlgn="auto" hangingPunct="1">
              <a:spcBef>
                <a:spcPts val="0"/>
              </a:spcBef>
              <a:spcAft>
                <a:spcPts val="0"/>
              </a:spcAft>
              <a:defRPr sz="1112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45C220-19F4-4934-8C43-0985B67EC431}" type="datetimeFigureOut">
              <a:rPr lang="th-TH"/>
              <a:pPr>
                <a:defRPr/>
              </a:pPr>
              <a:t>12/09/60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71747" eaLnBrk="1" fontAlgn="auto" hangingPunct="1">
              <a:spcBef>
                <a:spcPts val="0"/>
              </a:spcBef>
              <a:spcAft>
                <a:spcPts val="0"/>
              </a:spcAft>
              <a:defRPr sz="1112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71747" eaLnBrk="1" fontAlgn="auto" hangingPunct="1">
              <a:spcBef>
                <a:spcPts val="0"/>
              </a:spcBef>
              <a:spcAft>
                <a:spcPts val="0"/>
              </a:spcAft>
              <a:defRPr sz="1112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9F7F3A-81E4-459A-BC9E-9AFEC0D8FDA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Oval 8"/>
          <p:cNvSpPr/>
          <p:nvPr userDrawn="1"/>
        </p:nvSpPr>
        <p:spPr>
          <a:xfrm>
            <a:off x="6126" y="1"/>
            <a:ext cx="1085695" cy="120100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65100" dist="38100" dir="5400000" sx="102000" sy="102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tlCol="0" anchor="ctr"/>
          <a:lstStyle/>
          <a:p>
            <a:pPr algn="ctr"/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8412" y="0"/>
            <a:ext cx="636210" cy="6858000"/>
          </a:xfrm>
          <a:prstGeom prst="rect">
            <a:avLst/>
          </a:prstGeom>
          <a:solidFill>
            <a:srgbClr val="6A5D89"/>
          </a:solidFill>
          <a:ln>
            <a:noFill/>
          </a:ln>
          <a:effectLst>
            <a:outerShdw blurRad="254000" dist="38100" sx="106000" sy="1060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6"/>
          <p:cNvSpPr>
            <a:spLocks noEditPoints="1"/>
          </p:cNvSpPr>
          <p:nvPr userDrawn="1"/>
        </p:nvSpPr>
        <p:spPr bwMode="auto">
          <a:xfrm>
            <a:off x="13645" y="326875"/>
            <a:ext cx="996289" cy="669412"/>
          </a:xfrm>
          <a:custGeom>
            <a:avLst/>
            <a:gdLst>
              <a:gd name="T0" fmla="*/ 1959 w 3558"/>
              <a:gd name="T1" fmla="*/ 2039 h 2268"/>
              <a:gd name="T2" fmla="*/ 1998 w 3558"/>
              <a:gd name="T3" fmla="*/ 2159 h 2268"/>
              <a:gd name="T4" fmla="*/ 1865 w 3558"/>
              <a:gd name="T5" fmla="*/ 2266 h 2268"/>
              <a:gd name="T6" fmla="*/ 1747 w 3558"/>
              <a:gd name="T7" fmla="*/ 2087 h 2268"/>
              <a:gd name="T8" fmla="*/ 1885 w 3558"/>
              <a:gd name="T9" fmla="*/ 1934 h 2268"/>
              <a:gd name="T10" fmla="*/ 1812 w 3558"/>
              <a:gd name="T11" fmla="*/ 1817 h 2268"/>
              <a:gd name="T12" fmla="*/ 1611 w 3558"/>
              <a:gd name="T13" fmla="*/ 2111 h 2268"/>
              <a:gd name="T14" fmla="*/ 1436 w 3558"/>
              <a:gd name="T15" fmla="*/ 2098 h 2268"/>
              <a:gd name="T16" fmla="*/ 1447 w 3558"/>
              <a:gd name="T17" fmla="*/ 1921 h 2268"/>
              <a:gd name="T18" fmla="*/ 1650 w 3558"/>
              <a:gd name="T19" fmla="*/ 1431 h 2268"/>
              <a:gd name="T20" fmla="*/ 1707 w 3558"/>
              <a:gd name="T21" fmla="*/ 1598 h 2268"/>
              <a:gd name="T22" fmla="*/ 1290 w 3558"/>
              <a:gd name="T23" fmla="*/ 1898 h 2268"/>
              <a:gd name="T24" fmla="*/ 1206 w 3558"/>
              <a:gd name="T25" fmla="*/ 1738 h 2268"/>
              <a:gd name="T26" fmla="*/ 1300 w 3558"/>
              <a:gd name="T27" fmla="*/ 1634 h 2268"/>
              <a:gd name="T28" fmla="*/ 1464 w 3558"/>
              <a:gd name="T29" fmla="*/ 1492 h 2268"/>
              <a:gd name="T30" fmla="*/ 1581 w 3558"/>
              <a:gd name="T31" fmla="*/ 1419 h 2268"/>
              <a:gd name="T32" fmla="*/ 1576 w 3558"/>
              <a:gd name="T33" fmla="*/ 1209 h 2268"/>
              <a:gd name="T34" fmla="*/ 1146 w 3558"/>
              <a:gd name="T35" fmla="*/ 1681 h 2268"/>
              <a:gd name="T36" fmla="*/ 981 w 3558"/>
              <a:gd name="T37" fmla="*/ 1636 h 2268"/>
              <a:gd name="T38" fmla="*/ 1016 w 3558"/>
              <a:gd name="T39" fmla="*/ 1465 h 2268"/>
              <a:gd name="T40" fmla="*/ 1252 w 3558"/>
              <a:gd name="T41" fmla="*/ 918 h 2268"/>
              <a:gd name="T42" fmla="*/ 1340 w 3558"/>
              <a:gd name="T43" fmla="*/ 1072 h 2268"/>
              <a:gd name="T44" fmla="*/ 910 w 3558"/>
              <a:gd name="T45" fmla="*/ 1430 h 2268"/>
              <a:gd name="T46" fmla="*/ 792 w 3558"/>
              <a:gd name="T47" fmla="*/ 1295 h 2268"/>
              <a:gd name="T48" fmla="*/ 1204 w 3558"/>
              <a:gd name="T49" fmla="*/ 916 h 2268"/>
              <a:gd name="T50" fmla="*/ 1065 w 3558"/>
              <a:gd name="T51" fmla="*/ 542 h 2268"/>
              <a:gd name="T52" fmla="*/ 1100 w 3558"/>
              <a:gd name="T53" fmla="*/ 776 h 2268"/>
              <a:gd name="T54" fmla="*/ 1834 w 3558"/>
              <a:gd name="T55" fmla="*/ 574 h 2268"/>
              <a:gd name="T56" fmla="*/ 2386 w 3558"/>
              <a:gd name="T57" fmla="*/ 1029 h 2268"/>
              <a:gd name="T58" fmla="*/ 2644 w 3558"/>
              <a:gd name="T59" fmla="*/ 1332 h 2268"/>
              <a:gd name="T60" fmla="*/ 2686 w 3558"/>
              <a:gd name="T61" fmla="*/ 1406 h 2268"/>
              <a:gd name="T62" fmla="*/ 2790 w 3558"/>
              <a:gd name="T63" fmla="*/ 1604 h 2268"/>
              <a:gd name="T64" fmla="*/ 2781 w 3558"/>
              <a:gd name="T65" fmla="*/ 1801 h 2268"/>
              <a:gd name="T66" fmla="*/ 2606 w 3558"/>
              <a:gd name="T67" fmla="*/ 1785 h 2268"/>
              <a:gd name="T68" fmla="*/ 2501 w 3558"/>
              <a:gd name="T69" fmla="*/ 1590 h 2268"/>
              <a:gd name="T70" fmla="*/ 2403 w 3558"/>
              <a:gd name="T71" fmla="*/ 1399 h 2268"/>
              <a:gd name="T72" fmla="*/ 2571 w 3558"/>
              <a:gd name="T73" fmla="*/ 1904 h 2268"/>
              <a:gd name="T74" fmla="*/ 2433 w 3558"/>
              <a:gd name="T75" fmla="*/ 2015 h 2268"/>
              <a:gd name="T76" fmla="*/ 2261 w 3558"/>
              <a:gd name="T77" fmla="*/ 1939 h 2268"/>
              <a:gd name="T78" fmla="*/ 2208 w 3558"/>
              <a:gd name="T79" fmla="*/ 2109 h 2268"/>
              <a:gd name="T80" fmla="*/ 2050 w 3558"/>
              <a:gd name="T81" fmla="*/ 2071 h 2268"/>
              <a:gd name="T82" fmla="*/ 1949 w 3558"/>
              <a:gd name="T83" fmla="*/ 1887 h 2268"/>
              <a:gd name="T84" fmla="*/ 1865 w 3558"/>
              <a:gd name="T85" fmla="*/ 1734 h 2268"/>
              <a:gd name="T86" fmla="*/ 1760 w 3558"/>
              <a:gd name="T87" fmla="*/ 1650 h 2268"/>
              <a:gd name="T88" fmla="*/ 1743 w 3558"/>
              <a:gd name="T89" fmla="*/ 1414 h 2268"/>
              <a:gd name="T90" fmla="*/ 1654 w 3558"/>
              <a:gd name="T91" fmla="*/ 1231 h 2268"/>
              <a:gd name="T92" fmla="*/ 1506 w 3558"/>
              <a:gd name="T93" fmla="*/ 1056 h 2268"/>
              <a:gd name="T94" fmla="*/ 1367 w 3558"/>
              <a:gd name="T95" fmla="*/ 910 h 2268"/>
              <a:gd name="T96" fmla="*/ 1145 w 3558"/>
              <a:gd name="T97" fmla="*/ 857 h 2268"/>
              <a:gd name="T98" fmla="*/ 882 w 3558"/>
              <a:gd name="T99" fmla="*/ 399 h 2268"/>
              <a:gd name="T100" fmla="*/ 2348 w 3558"/>
              <a:gd name="T101" fmla="*/ 272 h 2268"/>
              <a:gd name="T102" fmla="*/ 2754 w 3558"/>
              <a:gd name="T103" fmla="*/ 375 h 2268"/>
              <a:gd name="T104" fmla="*/ 2806 w 3558"/>
              <a:gd name="T105" fmla="*/ 1182 h 2268"/>
              <a:gd name="T106" fmla="*/ 2445 w 3558"/>
              <a:gd name="T107" fmla="*/ 979 h 2268"/>
              <a:gd name="T108" fmla="*/ 1292 w 3558"/>
              <a:gd name="T109" fmla="*/ 749 h 2268"/>
              <a:gd name="T110" fmla="*/ 1126 w 3558"/>
              <a:gd name="T111" fmla="*/ 690 h 2268"/>
              <a:gd name="T112" fmla="*/ 1184 w 3558"/>
              <a:gd name="T113" fmla="*/ 523 h 2268"/>
              <a:gd name="T114" fmla="*/ 3558 w 3558"/>
              <a:gd name="T115" fmla="*/ 741 h 2268"/>
              <a:gd name="T116" fmla="*/ 480 w 3558"/>
              <a:gd name="T117" fmla="*/ 0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58" h="2268">
                <a:moveTo>
                  <a:pt x="1891" y="1911"/>
                </a:moveTo>
                <a:lnTo>
                  <a:pt x="1900" y="1927"/>
                </a:lnTo>
                <a:lnTo>
                  <a:pt x="1909" y="1946"/>
                </a:lnTo>
                <a:lnTo>
                  <a:pt x="1919" y="1964"/>
                </a:lnTo>
                <a:lnTo>
                  <a:pt x="1930" y="1984"/>
                </a:lnTo>
                <a:lnTo>
                  <a:pt x="1940" y="2004"/>
                </a:lnTo>
                <a:lnTo>
                  <a:pt x="1951" y="2022"/>
                </a:lnTo>
                <a:lnTo>
                  <a:pt x="1959" y="2039"/>
                </a:lnTo>
                <a:lnTo>
                  <a:pt x="1968" y="2056"/>
                </a:lnTo>
                <a:lnTo>
                  <a:pt x="1974" y="2069"/>
                </a:lnTo>
                <a:lnTo>
                  <a:pt x="1980" y="2078"/>
                </a:lnTo>
                <a:lnTo>
                  <a:pt x="1983" y="2085"/>
                </a:lnTo>
                <a:lnTo>
                  <a:pt x="1984" y="2087"/>
                </a:lnTo>
                <a:lnTo>
                  <a:pt x="1994" y="2111"/>
                </a:lnTo>
                <a:lnTo>
                  <a:pt x="1998" y="2135"/>
                </a:lnTo>
                <a:lnTo>
                  <a:pt x="1998" y="2159"/>
                </a:lnTo>
                <a:lnTo>
                  <a:pt x="1993" y="2183"/>
                </a:lnTo>
                <a:lnTo>
                  <a:pt x="1984" y="2204"/>
                </a:lnTo>
                <a:lnTo>
                  <a:pt x="1970" y="2225"/>
                </a:lnTo>
                <a:lnTo>
                  <a:pt x="1953" y="2243"/>
                </a:lnTo>
                <a:lnTo>
                  <a:pt x="1932" y="2256"/>
                </a:lnTo>
                <a:lnTo>
                  <a:pt x="1910" y="2264"/>
                </a:lnTo>
                <a:lnTo>
                  <a:pt x="1888" y="2268"/>
                </a:lnTo>
                <a:lnTo>
                  <a:pt x="1865" y="2266"/>
                </a:lnTo>
                <a:lnTo>
                  <a:pt x="1843" y="2262"/>
                </a:lnTo>
                <a:lnTo>
                  <a:pt x="1823" y="2253"/>
                </a:lnTo>
                <a:lnTo>
                  <a:pt x="1803" y="2244"/>
                </a:lnTo>
                <a:lnTo>
                  <a:pt x="1787" y="2232"/>
                </a:lnTo>
                <a:lnTo>
                  <a:pt x="1773" y="2219"/>
                </a:lnTo>
                <a:lnTo>
                  <a:pt x="1764" y="2204"/>
                </a:lnTo>
                <a:lnTo>
                  <a:pt x="1717" y="2114"/>
                </a:lnTo>
                <a:lnTo>
                  <a:pt x="1747" y="2087"/>
                </a:lnTo>
                <a:lnTo>
                  <a:pt x="1775" y="2064"/>
                </a:lnTo>
                <a:lnTo>
                  <a:pt x="1799" y="2044"/>
                </a:lnTo>
                <a:lnTo>
                  <a:pt x="1821" y="2024"/>
                </a:lnTo>
                <a:lnTo>
                  <a:pt x="1839" y="2007"/>
                </a:lnTo>
                <a:lnTo>
                  <a:pt x="1854" y="1989"/>
                </a:lnTo>
                <a:lnTo>
                  <a:pt x="1866" y="1972"/>
                </a:lnTo>
                <a:lnTo>
                  <a:pt x="1877" y="1954"/>
                </a:lnTo>
                <a:lnTo>
                  <a:pt x="1885" y="1934"/>
                </a:lnTo>
                <a:lnTo>
                  <a:pt x="1891" y="1911"/>
                </a:lnTo>
                <a:close/>
                <a:moveTo>
                  <a:pt x="1702" y="1743"/>
                </a:moveTo>
                <a:lnTo>
                  <a:pt x="1724" y="1746"/>
                </a:lnTo>
                <a:lnTo>
                  <a:pt x="1746" y="1753"/>
                </a:lnTo>
                <a:lnTo>
                  <a:pt x="1768" y="1765"/>
                </a:lnTo>
                <a:lnTo>
                  <a:pt x="1786" y="1780"/>
                </a:lnTo>
                <a:lnTo>
                  <a:pt x="1801" y="1797"/>
                </a:lnTo>
                <a:lnTo>
                  <a:pt x="1812" y="1817"/>
                </a:lnTo>
                <a:lnTo>
                  <a:pt x="1820" y="1837"/>
                </a:lnTo>
                <a:lnTo>
                  <a:pt x="1823" y="1859"/>
                </a:lnTo>
                <a:lnTo>
                  <a:pt x="1823" y="1882"/>
                </a:lnTo>
                <a:lnTo>
                  <a:pt x="1819" y="1904"/>
                </a:lnTo>
                <a:lnTo>
                  <a:pt x="1810" y="1925"/>
                </a:lnTo>
                <a:lnTo>
                  <a:pt x="1798" y="1945"/>
                </a:lnTo>
                <a:lnTo>
                  <a:pt x="1781" y="1963"/>
                </a:lnTo>
                <a:lnTo>
                  <a:pt x="1611" y="2111"/>
                </a:lnTo>
                <a:lnTo>
                  <a:pt x="1588" y="2126"/>
                </a:lnTo>
                <a:lnTo>
                  <a:pt x="1564" y="2136"/>
                </a:lnTo>
                <a:lnTo>
                  <a:pt x="1541" y="2140"/>
                </a:lnTo>
                <a:lnTo>
                  <a:pt x="1517" y="2139"/>
                </a:lnTo>
                <a:lnTo>
                  <a:pt x="1493" y="2135"/>
                </a:lnTo>
                <a:lnTo>
                  <a:pt x="1471" y="2126"/>
                </a:lnTo>
                <a:lnTo>
                  <a:pt x="1452" y="2113"/>
                </a:lnTo>
                <a:lnTo>
                  <a:pt x="1436" y="2098"/>
                </a:lnTo>
                <a:lnTo>
                  <a:pt x="1422" y="2077"/>
                </a:lnTo>
                <a:lnTo>
                  <a:pt x="1412" y="2055"/>
                </a:lnTo>
                <a:lnTo>
                  <a:pt x="1406" y="2032"/>
                </a:lnTo>
                <a:lnTo>
                  <a:pt x="1405" y="2007"/>
                </a:lnTo>
                <a:lnTo>
                  <a:pt x="1409" y="1984"/>
                </a:lnTo>
                <a:lnTo>
                  <a:pt x="1417" y="1961"/>
                </a:lnTo>
                <a:lnTo>
                  <a:pt x="1430" y="1941"/>
                </a:lnTo>
                <a:lnTo>
                  <a:pt x="1447" y="1921"/>
                </a:lnTo>
                <a:lnTo>
                  <a:pt x="1617" y="1773"/>
                </a:lnTo>
                <a:lnTo>
                  <a:pt x="1636" y="1760"/>
                </a:lnTo>
                <a:lnTo>
                  <a:pt x="1657" y="1750"/>
                </a:lnTo>
                <a:lnTo>
                  <a:pt x="1679" y="1745"/>
                </a:lnTo>
                <a:lnTo>
                  <a:pt x="1702" y="1743"/>
                </a:lnTo>
                <a:close/>
                <a:moveTo>
                  <a:pt x="1604" y="1418"/>
                </a:moveTo>
                <a:lnTo>
                  <a:pt x="1627" y="1422"/>
                </a:lnTo>
                <a:lnTo>
                  <a:pt x="1650" y="1431"/>
                </a:lnTo>
                <a:lnTo>
                  <a:pt x="1670" y="1444"/>
                </a:lnTo>
                <a:lnTo>
                  <a:pt x="1689" y="1460"/>
                </a:lnTo>
                <a:lnTo>
                  <a:pt x="1704" y="1482"/>
                </a:lnTo>
                <a:lnTo>
                  <a:pt x="1714" y="1505"/>
                </a:lnTo>
                <a:lnTo>
                  <a:pt x="1719" y="1529"/>
                </a:lnTo>
                <a:lnTo>
                  <a:pt x="1719" y="1553"/>
                </a:lnTo>
                <a:lnTo>
                  <a:pt x="1716" y="1577"/>
                </a:lnTo>
                <a:lnTo>
                  <a:pt x="1707" y="1598"/>
                </a:lnTo>
                <a:lnTo>
                  <a:pt x="1694" y="1619"/>
                </a:lnTo>
                <a:lnTo>
                  <a:pt x="1677" y="1637"/>
                </a:lnTo>
                <a:lnTo>
                  <a:pt x="1406" y="1873"/>
                </a:lnTo>
                <a:lnTo>
                  <a:pt x="1385" y="1888"/>
                </a:lnTo>
                <a:lnTo>
                  <a:pt x="1361" y="1898"/>
                </a:lnTo>
                <a:lnTo>
                  <a:pt x="1337" y="1904"/>
                </a:lnTo>
                <a:lnTo>
                  <a:pt x="1313" y="1902"/>
                </a:lnTo>
                <a:lnTo>
                  <a:pt x="1290" y="1898"/>
                </a:lnTo>
                <a:lnTo>
                  <a:pt x="1268" y="1889"/>
                </a:lnTo>
                <a:lnTo>
                  <a:pt x="1248" y="1878"/>
                </a:lnTo>
                <a:lnTo>
                  <a:pt x="1231" y="1861"/>
                </a:lnTo>
                <a:lnTo>
                  <a:pt x="1216" y="1839"/>
                </a:lnTo>
                <a:lnTo>
                  <a:pt x="1205" y="1814"/>
                </a:lnTo>
                <a:lnTo>
                  <a:pt x="1201" y="1790"/>
                </a:lnTo>
                <a:lnTo>
                  <a:pt x="1201" y="1763"/>
                </a:lnTo>
                <a:lnTo>
                  <a:pt x="1206" y="1738"/>
                </a:lnTo>
                <a:lnTo>
                  <a:pt x="1217" y="1715"/>
                </a:lnTo>
                <a:lnTo>
                  <a:pt x="1233" y="1694"/>
                </a:lnTo>
                <a:lnTo>
                  <a:pt x="1235" y="1691"/>
                </a:lnTo>
                <a:lnTo>
                  <a:pt x="1243" y="1685"/>
                </a:lnTo>
                <a:lnTo>
                  <a:pt x="1253" y="1675"/>
                </a:lnTo>
                <a:lnTo>
                  <a:pt x="1267" y="1663"/>
                </a:lnTo>
                <a:lnTo>
                  <a:pt x="1283" y="1649"/>
                </a:lnTo>
                <a:lnTo>
                  <a:pt x="1300" y="1634"/>
                </a:lnTo>
                <a:lnTo>
                  <a:pt x="1320" y="1617"/>
                </a:lnTo>
                <a:lnTo>
                  <a:pt x="1341" y="1599"/>
                </a:lnTo>
                <a:lnTo>
                  <a:pt x="1362" y="1580"/>
                </a:lnTo>
                <a:lnTo>
                  <a:pt x="1384" y="1561"/>
                </a:lnTo>
                <a:lnTo>
                  <a:pt x="1405" y="1543"/>
                </a:lnTo>
                <a:lnTo>
                  <a:pt x="1426" y="1524"/>
                </a:lnTo>
                <a:lnTo>
                  <a:pt x="1446" y="1507"/>
                </a:lnTo>
                <a:lnTo>
                  <a:pt x="1464" y="1492"/>
                </a:lnTo>
                <a:lnTo>
                  <a:pt x="1480" y="1478"/>
                </a:lnTo>
                <a:lnTo>
                  <a:pt x="1493" y="1466"/>
                </a:lnTo>
                <a:lnTo>
                  <a:pt x="1504" y="1457"/>
                </a:lnTo>
                <a:lnTo>
                  <a:pt x="1511" y="1452"/>
                </a:lnTo>
                <a:lnTo>
                  <a:pt x="1513" y="1448"/>
                </a:lnTo>
                <a:lnTo>
                  <a:pt x="1534" y="1434"/>
                </a:lnTo>
                <a:lnTo>
                  <a:pt x="1557" y="1423"/>
                </a:lnTo>
                <a:lnTo>
                  <a:pt x="1581" y="1419"/>
                </a:lnTo>
                <a:lnTo>
                  <a:pt x="1604" y="1418"/>
                </a:lnTo>
                <a:close/>
                <a:moveTo>
                  <a:pt x="1466" y="1122"/>
                </a:moveTo>
                <a:lnTo>
                  <a:pt x="1490" y="1126"/>
                </a:lnTo>
                <a:lnTo>
                  <a:pt x="1512" y="1134"/>
                </a:lnTo>
                <a:lnTo>
                  <a:pt x="1533" y="1147"/>
                </a:lnTo>
                <a:lnTo>
                  <a:pt x="1551" y="1165"/>
                </a:lnTo>
                <a:lnTo>
                  <a:pt x="1566" y="1187"/>
                </a:lnTo>
                <a:lnTo>
                  <a:pt x="1576" y="1209"/>
                </a:lnTo>
                <a:lnTo>
                  <a:pt x="1582" y="1232"/>
                </a:lnTo>
                <a:lnTo>
                  <a:pt x="1583" y="1257"/>
                </a:lnTo>
                <a:lnTo>
                  <a:pt x="1578" y="1280"/>
                </a:lnTo>
                <a:lnTo>
                  <a:pt x="1570" y="1303"/>
                </a:lnTo>
                <a:lnTo>
                  <a:pt x="1557" y="1323"/>
                </a:lnTo>
                <a:lnTo>
                  <a:pt x="1539" y="1342"/>
                </a:lnTo>
                <a:lnTo>
                  <a:pt x="1167" y="1666"/>
                </a:lnTo>
                <a:lnTo>
                  <a:pt x="1146" y="1681"/>
                </a:lnTo>
                <a:lnTo>
                  <a:pt x="1122" y="1691"/>
                </a:lnTo>
                <a:lnTo>
                  <a:pt x="1098" y="1695"/>
                </a:lnTo>
                <a:lnTo>
                  <a:pt x="1073" y="1695"/>
                </a:lnTo>
                <a:lnTo>
                  <a:pt x="1050" y="1690"/>
                </a:lnTo>
                <a:lnTo>
                  <a:pt x="1029" y="1681"/>
                </a:lnTo>
                <a:lnTo>
                  <a:pt x="1009" y="1669"/>
                </a:lnTo>
                <a:lnTo>
                  <a:pt x="993" y="1654"/>
                </a:lnTo>
                <a:lnTo>
                  <a:pt x="981" y="1636"/>
                </a:lnTo>
                <a:lnTo>
                  <a:pt x="973" y="1617"/>
                </a:lnTo>
                <a:lnTo>
                  <a:pt x="967" y="1595"/>
                </a:lnTo>
                <a:lnTo>
                  <a:pt x="966" y="1572"/>
                </a:lnTo>
                <a:lnTo>
                  <a:pt x="968" y="1549"/>
                </a:lnTo>
                <a:lnTo>
                  <a:pt x="975" y="1527"/>
                </a:lnTo>
                <a:lnTo>
                  <a:pt x="984" y="1504"/>
                </a:lnTo>
                <a:lnTo>
                  <a:pt x="997" y="1483"/>
                </a:lnTo>
                <a:lnTo>
                  <a:pt x="1016" y="1465"/>
                </a:lnTo>
                <a:lnTo>
                  <a:pt x="1037" y="1447"/>
                </a:lnTo>
                <a:lnTo>
                  <a:pt x="1377" y="1153"/>
                </a:lnTo>
                <a:lnTo>
                  <a:pt x="1398" y="1138"/>
                </a:lnTo>
                <a:lnTo>
                  <a:pt x="1419" y="1128"/>
                </a:lnTo>
                <a:lnTo>
                  <a:pt x="1442" y="1122"/>
                </a:lnTo>
                <a:lnTo>
                  <a:pt x="1466" y="1122"/>
                </a:lnTo>
                <a:close/>
                <a:moveTo>
                  <a:pt x="1228" y="915"/>
                </a:moveTo>
                <a:lnTo>
                  <a:pt x="1252" y="918"/>
                </a:lnTo>
                <a:lnTo>
                  <a:pt x="1274" y="927"/>
                </a:lnTo>
                <a:lnTo>
                  <a:pt x="1295" y="940"/>
                </a:lnTo>
                <a:lnTo>
                  <a:pt x="1313" y="957"/>
                </a:lnTo>
                <a:lnTo>
                  <a:pt x="1328" y="978"/>
                </a:lnTo>
                <a:lnTo>
                  <a:pt x="1338" y="1001"/>
                </a:lnTo>
                <a:lnTo>
                  <a:pt x="1344" y="1025"/>
                </a:lnTo>
                <a:lnTo>
                  <a:pt x="1345" y="1049"/>
                </a:lnTo>
                <a:lnTo>
                  <a:pt x="1340" y="1072"/>
                </a:lnTo>
                <a:lnTo>
                  <a:pt x="1332" y="1094"/>
                </a:lnTo>
                <a:lnTo>
                  <a:pt x="1320" y="1115"/>
                </a:lnTo>
                <a:lnTo>
                  <a:pt x="1303" y="1133"/>
                </a:lnTo>
                <a:lnTo>
                  <a:pt x="996" y="1399"/>
                </a:lnTo>
                <a:lnTo>
                  <a:pt x="978" y="1414"/>
                </a:lnTo>
                <a:lnTo>
                  <a:pt x="956" y="1423"/>
                </a:lnTo>
                <a:lnTo>
                  <a:pt x="934" y="1429"/>
                </a:lnTo>
                <a:lnTo>
                  <a:pt x="910" y="1430"/>
                </a:lnTo>
                <a:lnTo>
                  <a:pt x="886" y="1427"/>
                </a:lnTo>
                <a:lnTo>
                  <a:pt x="863" y="1418"/>
                </a:lnTo>
                <a:lnTo>
                  <a:pt x="842" y="1405"/>
                </a:lnTo>
                <a:lnTo>
                  <a:pt x="822" y="1386"/>
                </a:lnTo>
                <a:lnTo>
                  <a:pt x="807" y="1366"/>
                </a:lnTo>
                <a:lnTo>
                  <a:pt x="797" y="1343"/>
                </a:lnTo>
                <a:lnTo>
                  <a:pt x="792" y="1319"/>
                </a:lnTo>
                <a:lnTo>
                  <a:pt x="792" y="1295"/>
                </a:lnTo>
                <a:lnTo>
                  <a:pt x="795" y="1271"/>
                </a:lnTo>
                <a:lnTo>
                  <a:pt x="804" y="1248"/>
                </a:lnTo>
                <a:lnTo>
                  <a:pt x="817" y="1228"/>
                </a:lnTo>
                <a:lnTo>
                  <a:pt x="833" y="1210"/>
                </a:lnTo>
                <a:lnTo>
                  <a:pt x="1138" y="944"/>
                </a:lnTo>
                <a:lnTo>
                  <a:pt x="1159" y="930"/>
                </a:lnTo>
                <a:lnTo>
                  <a:pt x="1180" y="920"/>
                </a:lnTo>
                <a:lnTo>
                  <a:pt x="1204" y="916"/>
                </a:lnTo>
                <a:lnTo>
                  <a:pt x="1228" y="915"/>
                </a:lnTo>
                <a:close/>
                <a:moveTo>
                  <a:pt x="882" y="399"/>
                </a:moveTo>
                <a:lnTo>
                  <a:pt x="1275" y="400"/>
                </a:lnTo>
                <a:lnTo>
                  <a:pt x="1152" y="458"/>
                </a:lnTo>
                <a:lnTo>
                  <a:pt x="1125" y="474"/>
                </a:lnTo>
                <a:lnTo>
                  <a:pt x="1101" y="493"/>
                </a:lnTo>
                <a:lnTo>
                  <a:pt x="1081" y="517"/>
                </a:lnTo>
                <a:lnTo>
                  <a:pt x="1065" y="542"/>
                </a:lnTo>
                <a:lnTo>
                  <a:pt x="1053" y="571"/>
                </a:lnTo>
                <a:lnTo>
                  <a:pt x="1045" y="599"/>
                </a:lnTo>
                <a:lnTo>
                  <a:pt x="1042" y="629"/>
                </a:lnTo>
                <a:lnTo>
                  <a:pt x="1043" y="661"/>
                </a:lnTo>
                <a:lnTo>
                  <a:pt x="1049" y="691"/>
                </a:lnTo>
                <a:lnTo>
                  <a:pt x="1061" y="722"/>
                </a:lnTo>
                <a:lnTo>
                  <a:pt x="1079" y="751"/>
                </a:lnTo>
                <a:lnTo>
                  <a:pt x="1100" y="776"/>
                </a:lnTo>
                <a:lnTo>
                  <a:pt x="1125" y="797"/>
                </a:lnTo>
                <a:lnTo>
                  <a:pt x="1153" y="814"/>
                </a:lnTo>
                <a:lnTo>
                  <a:pt x="1185" y="826"/>
                </a:lnTo>
                <a:lnTo>
                  <a:pt x="1217" y="832"/>
                </a:lnTo>
                <a:lnTo>
                  <a:pt x="1252" y="832"/>
                </a:lnTo>
                <a:lnTo>
                  <a:pt x="1287" y="827"/>
                </a:lnTo>
                <a:lnTo>
                  <a:pt x="1322" y="815"/>
                </a:lnTo>
                <a:lnTo>
                  <a:pt x="1834" y="574"/>
                </a:lnTo>
                <a:lnTo>
                  <a:pt x="1905" y="633"/>
                </a:lnTo>
                <a:lnTo>
                  <a:pt x="1978" y="690"/>
                </a:lnTo>
                <a:lnTo>
                  <a:pt x="2049" y="747"/>
                </a:lnTo>
                <a:lnTo>
                  <a:pt x="2119" y="802"/>
                </a:lnTo>
                <a:lnTo>
                  <a:pt x="2189" y="857"/>
                </a:lnTo>
                <a:lnTo>
                  <a:pt x="2257" y="914"/>
                </a:lnTo>
                <a:lnTo>
                  <a:pt x="2323" y="970"/>
                </a:lnTo>
                <a:lnTo>
                  <a:pt x="2386" y="1029"/>
                </a:lnTo>
                <a:lnTo>
                  <a:pt x="2448" y="1089"/>
                </a:lnTo>
                <a:lnTo>
                  <a:pt x="2507" y="1151"/>
                </a:lnTo>
                <a:lnTo>
                  <a:pt x="2562" y="1216"/>
                </a:lnTo>
                <a:lnTo>
                  <a:pt x="2614" y="1284"/>
                </a:lnTo>
                <a:lnTo>
                  <a:pt x="2623" y="1298"/>
                </a:lnTo>
                <a:lnTo>
                  <a:pt x="2631" y="1311"/>
                </a:lnTo>
                <a:lnTo>
                  <a:pt x="2637" y="1322"/>
                </a:lnTo>
                <a:lnTo>
                  <a:pt x="2644" y="1332"/>
                </a:lnTo>
                <a:lnTo>
                  <a:pt x="2649" y="1341"/>
                </a:lnTo>
                <a:lnTo>
                  <a:pt x="2654" y="1350"/>
                </a:lnTo>
                <a:lnTo>
                  <a:pt x="2659" y="1357"/>
                </a:lnTo>
                <a:lnTo>
                  <a:pt x="2663" y="1365"/>
                </a:lnTo>
                <a:lnTo>
                  <a:pt x="2668" y="1373"/>
                </a:lnTo>
                <a:lnTo>
                  <a:pt x="2673" y="1383"/>
                </a:lnTo>
                <a:lnTo>
                  <a:pt x="2680" y="1394"/>
                </a:lnTo>
                <a:lnTo>
                  <a:pt x="2686" y="1406"/>
                </a:lnTo>
                <a:lnTo>
                  <a:pt x="2694" y="1420"/>
                </a:lnTo>
                <a:lnTo>
                  <a:pt x="2702" y="1436"/>
                </a:lnTo>
                <a:lnTo>
                  <a:pt x="2712" y="1455"/>
                </a:lnTo>
                <a:lnTo>
                  <a:pt x="2724" y="1478"/>
                </a:lnTo>
                <a:lnTo>
                  <a:pt x="2737" y="1503"/>
                </a:lnTo>
                <a:lnTo>
                  <a:pt x="2752" y="1532"/>
                </a:lnTo>
                <a:lnTo>
                  <a:pt x="2771" y="1566"/>
                </a:lnTo>
                <a:lnTo>
                  <a:pt x="2790" y="1604"/>
                </a:lnTo>
                <a:lnTo>
                  <a:pt x="2813" y="1646"/>
                </a:lnTo>
                <a:lnTo>
                  <a:pt x="2822" y="1670"/>
                </a:lnTo>
                <a:lnTo>
                  <a:pt x="2827" y="1694"/>
                </a:lnTo>
                <a:lnTo>
                  <a:pt x="2827" y="1718"/>
                </a:lnTo>
                <a:lnTo>
                  <a:pt x="2821" y="1742"/>
                </a:lnTo>
                <a:lnTo>
                  <a:pt x="2812" y="1763"/>
                </a:lnTo>
                <a:lnTo>
                  <a:pt x="2799" y="1783"/>
                </a:lnTo>
                <a:lnTo>
                  <a:pt x="2781" y="1801"/>
                </a:lnTo>
                <a:lnTo>
                  <a:pt x="2760" y="1816"/>
                </a:lnTo>
                <a:lnTo>
                  <a:pt x="2737" y="1824"/>
                </a:lnTo>
                <a:lnTo>
                  <a:pt x="2713" y="1830"/>
                </a:lnTo>
                <a:lnTo>
                  <a:pt x="2689" y="1829"/>
                </a:lnTo>
                <a:lnTo>
                  <a:pt x="2666" y="1824"/>
                </a:lnTo>
                <a:lnTo>
                  <a:pt x="2644" y="1816"/>
                </a:lnTo>
                <a:lnTo>
                  <a:pt x="2623" y="1803"/>
                </a:lnTo>
                <a:lnTo>
                  <a:pt x="2606" y="1785"/>
                </a:lnTo>
                <a:lnTo>
                  <a:pt x="2592" y="1763"/>
                </a:lnTo>
                <a:lnTo>
                  <a:pt x="2582" y="1745"/>
                </a:lnTo>
                <a:lnTo>
                  <a:pt x="2571" y="1724"/>
                </a:lnTo>
                <a:lnTo>
                  <a:pt x="2559" y="1700"/>
                </a:lnTo>
                <a:lnTo>
                  <a:pt x="2546" y="1674"/>
                </a:lnTo>
                <a:lnTo>
                  <a:pt x="2531" y="1647"/>
                </a:lnTo>
                <a:lnTo>
                  <a:pt x="2516" y="1619"/>
                </a:lnTo>
                <a:lnTo>
                  <a:pt x="2501" y="1590"/>
                </a:lnTo>
                <a:lnTo>
                  <a:pt x="2487" y="1561"/>
                </a:lnTo>
                <a:lnTo>
                  <a:pt x="2472" y="1533"/>
                </a:lnTo>
                <a:lnTo>
                  <a:pt x="2458" y="1506"/>
                </a:lnTo>
                <a:lnTo>
                  <a:pt x="2445" y="1480"/>
                </a:lnTo>
                <a:lnTo>
                  <a:pt x="2432" y="1456"/>
                </a:lnTo>
                <a:lnTo>
                  <a:pt x="2421" y="1434"/>
                </a:lnTo>
                <a:lnTo>
                  <a:pt x="2411" y="1415"/>
                </a:lnTo>
                <a:lnTo>
                  <a:pt x="2403" y="1399"/>
                </a:lnTo>
                <a:lnTo>
                  <a:pt x="2397" y="1388"/>
                </a:lnTo>
                <a:lnTo>
                  <a:pt x="2393" y="1381"/>
                </a:lnTo>
                <a:lnTo>
                  <a:pt x="2392" y="1378"/>
                </a:lnTo>
                <a:lnTo>
                  <a:pt x="2336" y="1413"/>
                </a:lnTo>
                <a:lnTo>
                  <a:pt x="2557" y="1833"/>
                </a:lnTo>
                <a:lnTo>
                  <a:pt x="2567" y="1856"/>
                </a:lnTo>
                <a:lnTo>
                  <a:pt x="2571" y="1880"/>
                </a:lnTo>
                <a:lnTo>
                  <a:pt x="2571" y="1904"/>
                </a:lnTo>
                <a:lnTo>
                  <a:pt x="2567" y="1926"/>
                </a:lnTo>
                <a:lnTo>
                  <a:pt x="2557" y="1949"/>
                </a:lnTo>
                <a:lnTo>
                  <a:pt x="2544" y="1969"/>
                </a:lnTo>
                <a:lnTo>
                  <a:pt x="2527" y="1987"/>
                </a:lnTo>
                <a:lnTo>
                  <a:pt x="2504" y="2002"/>
                </a:lnTo>
                <a:lnTo>
                  <a:pt x="2481" y="2011"/>
                </a:lnTo>
                <a:lnTo>
                  <a:pt x="2457" y="2015"/>
                </a:lnTo>
                <a:lnTo>
                  <a:pt x="2433" y="2015"/>
                </a:lnTo>
                <a:lnTo>
                  <a:pt x="2409" y="2010"/>
                </a:lnTo>
                <a:lnTo>
                  <a:pt x="2388" y="2001"/>
                </a:lnTo>
                <a:lnTo>
                  <a:pt x="2368" y="1988"/>
                </a:lnTo>
                <a:lnTo>
                  <a:pt x="2351" y="1971"/>
                </a:lnTo>
                <a:lnTo>
                  <a:pt x="2337" y="1950"/>
                </a:lnTo>
                <a:lnTo>
                  <a:pt x="2124" y="1545"/>
                </a:lnTo>
                <a:lnTo>
                  <a:pt x="2068" y="1580"/>
                </a:lnTo>
                <a:lnTo>
                  <a:pt x="2261" y="1939"/>
                </a:lnTo>
                <a:lnTo>
                  <a:pt x="2270" y="1962"/>
                </a:lnTo>
                <a:lnTo>
                  <a:pt x="2274" y="1986"/>
                </a:lnTo>
                <a:lnTo>
                  <a:pt x="2274" y="2010"/>
                </a:lnTo>
                <a:lnTo>
                  <a:pt x="2270" y="2034"/>
                </a:lnTo>
                <a:lnTo>
                  <a:pt x="2261" y="2056"/>
                </a:lnTo>
                <a:lnTo>
                  <a:pt x="2248" y="2076"/>
                </a:lnTo>
                <a:lnTo>
                  <a:pt x="2230" y="2095"/>
                </a:lnTo>
                <a:lnTo>
                  <a:pt x="2208" y="2109"/>
                </a:lnTo>
                <a:lnTo>
                  <a:pt x="2186" y="2118"/>
                </a:lnTo>
                <a:lnTo>
                  <a:pt x="2165" y="2121"/>
                </a:lnTo>
                <a:lnTo>
                  <a:pt x="2142" y="2120"/>
                </a:lnTo>
                <a:lnTo>
                  <a:pt x="2119" y="2114"/>
                </a:lnTo>
                <a:lnTo>
                  <a:pt x="2099" y="2107"/>
                </a:lnTo>
                <a:lnTo>
                  <a:pt x="2079" y="2097"/>
                </a:lnTo>
                <a:lnTo>
                  <a:pt x="2063" y="2084"/>
                </a:lnTo>
                <a:lnTo>
                  <a:pt x="2050" y="2071"/>
                </a:lnTo>
                <a:lnTo>
                  <a:pt x="2040" y="2058"/>
                </a:lnTo>
                <a:lnTo>
                  <a:pt x="2031" y="2039"/>
                </a:lnTo>
                <a:lnTo>
                  <a:pt x="2020" y="2018"/>
                </a:lnTo>
                <a:lnTo>
                  <a:pt x="2007" y="1994"/>
                </a:lnTo>
                <a:lnTo>
                  <a:pt x="1993" y="1969"/>
                </a:lnTo>
                <a:lnTo>
                  <a:pt x="1979" y="1943"/>
                </a:lnTo>
                <a:lnTo>
                  <a:pt x="1964" y="1914"/>
                </a:lnTo>
                <a:lnTo>
                  <a:pt x="1949" y="1887"/>
                </a:lnTo>
                <a:lnTo>
                  <a:pt x="1934" y="1861"/>
                </a:lnTo>
                <a:lnTo>
                  <a:pt x="1920" y="1835"/>
                </a:lnTo>
                <a:lnTo>
                  <a:pt x="1907" y="1811"/>
                </a:lnTo>
                <a:lnTo>
                  <a:pt x="1895" y="1788"/>
                </a:lnTo>
                <a:lnTo>
                  <a:pt x="1885" y="1770"/>
                </a:lnTo>
                <a:lnTo>
                  <a:pt x="1876" y="1754"/>
                </a:lnTo>
                <a:lnTo>
                  <a:pt x="1869" y="1742"/>
                </a:lnTo>
                <a:lnTo>
                  <a:pt x="1865" y="1734"/>
                </a:lnTo>
                <a:lnTo>
                  <a:pt x="1864" y="1731"/>
                </a:lnTo>
                <a:lnTo>
                  <a:pt x="1849" y="1713"/>
                </a:lnTo>
                <a:lnTo>
                  <a:pt x="1830" y="1698"/>
                </a:lnTo>
                <a:lnTo>
                  <a:pt x="1810" y="1686"/>
                </a:lnTo>
                <a:lnTo>
                  <a:pt x="1787" y="1679"/>
                </a:lnTo>
                <a:lnTo>
                  <a:pt x="1763" y="1675"/>
                </a:lnTo>
                <a:lnTo>
                  <a:pt x="1741" y="1675"/>
                </a:lnTo>
                <a:lnTo>
                  <a:pt x="1760" y="1650"/>
                </a:lnTo>
                <a:lnTo>
                  <a:pt x="1775" y="1622"/>
                </a:lnTo>
                <a:lnTo>
                  <a:pt x="1785" y="1593"/>
                </a:lnTo>
                <a:lnTo>
                  <a:pt x="1790" y="1562"/>
                </a:lnTo>
                <a:lnTo>
                  <a:pt x="1791" y="1531"/>
                </a:lnTo>
                <a:lnTo>
                  <a:pt x="1786" y="1501"/>
                </a:lnTo>
                <a:lnTo>
                  <a:pt x="1777" y="1470"/>
                </a:lnTo>
                <a:lnTo>
                  <a:pt x="1762" y="1441"/>
                </a:lnTo>
                <a:lnTo>
                  <a:pt x="1743" y="1414"/>
                </a:lnTo>
                <a:lnTo>
                  <a:pt x="1718" y="1390"/>
                </a:lnTo>
                <a:lnTo>
                  <a:pt x="1691" y="1371"/>
                </a:lnTo>
                <a:lnTo>
                  <a:pt x="1660" y="1357"/>
                </a:lnTo>
                <a:lnTo>
                  <a:pt x="1626" y="1348"/>
                </a:lnTo>
                <a:lnTo>
                  <a:pt x="1640" y="1320"/>
                </a:lnTo>
                <a:lnTo>
                  <a:pt x="1650" y="1292"/>
                </a:lnTo>
                <a:lnTo>
                  <a:pt x="1654" y="1262"/>
                </a:lnTo>
                <a:lnTo>
                  <a:pt x="1654" y="1231"/>
                </a:lnTo>
                <a:lnTo>
                  <a:pt x="1649" y="1201"/>
                </a:lnTo>
                <a:lnTo>
                  <a:pt x="1639" y="1171"/>
                </a:lnTo>
                <a:lnTo>
                  <a:pt x="1625" y="1143"/>
                </a:lnTo>
                <a:lnTo>
                  <a:pt x="1605" y="1117"/>
                </a:lnTo>
                <a:lnTo>
                  <a:pt x="1584" y="1096"/>
                </a:lnTo>
                <a:lnTo>
                  <a:pt x="1560" y="1079"/>
                </a:lnTo>
                <a:lnTo>
                  <a:pt x="1534" y="1065"/>
                </a:lnTo>
                <a:lnTo>
                  <a:pt x="1506" y="1056"/>
                </a:lnTo>
                <a:lnTo>
                  <a:pt x="1477" y="1051"/>
                </a:lnTo>
                <a:lnTo>
                  <a:pt x="1446" y="1051"/>
                </a:lnTo>
                <a:lnTo>
                  <a:pt x="1416" y="1055"/>
                </a:lnTo>
                <a:lnTo>
                  <a:pt x="1416" y="1024"/>
                </a:lnTo>
                <a:lnTo>
                  <a:pt x="1411" y="993"/>
                </a:lnTo>
                <a:lnTo>
                  <a:pt x="1401" y="964"/>
                </a:lnTo>
                <a:lnTo>
                  <a:pt x="1387" y="936"/>
                </a:lnTo>
                <a:lnTo>
                  <a:pt x="1367" y="910"/>
                </a:lnTo>
                <a:lnTo>
                  <a:pt x="1345" y="887"/>
                </a:lnTo>
                <a:lnTo>
                  <a:pt x="1319" y="869"/>
                </a:lnTo>
                <a:lnTo>
                  <a:pt x="1292" y="856"/>
                </a:lnTo>
                <a:lnTo>
                  <a:pt x="1262" y="848"/>
                </a:lnTo>
                <a:lnTo>
                  <a:pt x="1233" y="843"/>
                </a:lnTo>
                <a:lnTo>
                  <a:pt x="1203" y="843"/>
                </a:lnTo>
                <a:lnTo>
                  <a:pt x="1173" y="848"/>
                </a:lnTo>
                <a:lnTo>
                  <a:pt x="1145" y="857"/>
                </a:lnTo>
                <a:lnTo>
                  <a:pt x="1116" y="872"/>
                </a:lnTo>
                <a:lnTo>
                  <a:pt x="1092" y="890"/>
                </a:lnTo>
                <a:lnTo>
                  <a:pt x="786" y="1156"/>
                </a:lnTo>
                <a:lnTo>
                  <a:pt x="767" y="1176"/>
                </a:lnTo>
                <a:lnTo>
                  <a:pt x="750" y="1197"/>
                </a:lnTo>
                <a:lnTo>
                  <a:pt x="737" y="1222"/>
                </a:lnTo>
                <a:lnTo>
                  <a:pt x="465" y="971"/>
                </a:lnTo>
                <a:lnTo>
                  <a:pt x="882" y="399"/>
                </a:lnTo>
                <a:close/>
                <a:moveTo>
                  <a:pt x="1989" y="220"/>
                </a:moveTo>
                <a:lnTo>
                  <a:pt x="2031" y="221"/>
                </a:lnTo>
                <a:lnTo>
                  <a:pt x="2076" y="225"/>
                </a:lnTo>
                <a:lnTo>
                  <a:pt x="2126" y="231"/>
                </a:lnTo>
                <a:lnTo>
                  <a:pt x="2178" y="239"/>
                </a:lnTo>
                <a:lnTo>
                  <a:pt x="2233" y="248"/>
                </a:lnTo>
                <a:lnTo>
                  <a:pt x="2289" y="260"/>
                </a:lnTo>
                <a:lnTo>
                  <a:pt x="2348" y="272"/>
                </a:lnTo>
                <a:lnTo>
                  <a:pt x="2405" y="285"/>
                </a:lnTo>
                <a:lnTo>
                  <a:pt x="2462" y="298"/>
                </a:lnTo>
                <a:lnTo>
                  <a:pt x="2518" y="312"/>
                </a:lnTo>
                <a:lnTo>
                  <a:pt x="2573" y="325"/>
                </a:lnTo>
                <a:lnTo>
                  <a:pt x="2624" y="339"/>
                </a:lnTo>
                <a:lnTo>
                  <a:pt x="2672" y="351"/>
                </a:lnTo>
                <a:lnTo>
                  <a:pt x="2715" y="364"/>
                </a:lnTo>
                <a:lnTo>
                  <a:pt x="2754" y="375"/>
                </a:lnTo>
                <a:lnTo>
                  <a:pt x="3080" y="931"/>
                </a:lnTo>
                <a:lnTo>
                  <a:pt x="2893" y="1049"/>
                </a:lnTo>
                <a:lnTo>
                  <a:pt x="2880" y="1064"/>
                </a:lnTo>
                <a:lnTo>
                  <a:pt x="2867" y="1083"/>
                </a:lnTo>
                <a:lnTo>
                  <a:pt x="2854" y="1105"/>
                </a:lnTo>
                <a:lnTo>
                  <a:pt x="2839" y="1130"/>
                </a:lnTo>
                <a:lnTo>
                  <a:pt x="2824" y="1155"/>
                </a:lnTo>
                <a:lnTo>
                  <a:pt x="2806" y="1182"/>
                </a:lnTo>
                <a:lnTo>
                  <a:pt x="2788" y="1208"/>
                </a:lnTo>
                <a:lnTo>
                  <a:pt x="2766" y="1233"/>
                </a:lnTo>
                <a:lnTo>
                  <a:pt x="2742" y="1257"/>
                </a:lnTo>
                <a:lnTo>
                  <a:pt x="2714" y="1278"/>
                </a:lnTo>
                <a:lnTo>
                  <a:pt x="2656" y="1203"/>
                </a:lnTo>
                <a:lnTo>
                  <a:pt x="2591" y="1129"/>
                </a:lnTo>
                <a:lnTo>
                  <a:pt x="2521" y="1054"/>
                </a:lnTo>
                <a:lnTo>
                  <a:pt x="2445" y="979"/>
                </a:lnTo>
                <a:lnTo>
                  <a:pt x="2366" y="905"/>
                </a:lnTo>
                <a:lnTo>
                  <a:pt x="2283" y="832"/>
                </a:lnTo>
                <a:lnTo>
                  <a:pt x="2197" y="760"/>
                </a:lnTo>
                <a:lnTo>
                  <a:pt x="2110" y="689"/>
                </a:lnTo>
                <a:lnTo>
                  <a:pt x="2021" y="621"/>
                </a:lnTo>
                <a:lnTo>
                  <a:pt x="1932" y="553"/>
                </a:lnTo>
                <a:lnTo>
                  <a:pt x="1845" y="489"/>
                </a:lnTo>
                <a:lnTo>
                  <a:pt x="1292" y="749"/>
                </a:lnTo>
                <a:lnTo>
                  <a:pt x="1267" y="757"/>
                </a:lnTo>
                <a:lnTo>
                  <a:pt x="1242" y="762"/>
                </a:lnTo>
                <a:lnTo>
                  <a:pt x="1218" y="760"/>
                </a:lnTo>
                <a:lnTo>
                  <a:pt x="1195" y="753"/>
                </a:lnTo>
                <a:lnTo>
                  <a:pt x="1174" y="743"/>
                </a:lnTo>
                <a:lnTo>
                  <a:pt x="1155" y="729"/>
                </a:lnTo>
                <a:lnTo>
                  <a:pt x="1139" y="711"/>
                </a:lnTo>
                <a:lnTo>
                  <a:pt x="1126" y="690"/>
                </a:lnTo>
                <a:lnTo>
                  <a:pt x="1118" y="666"/>
                </a:lnTo>
                <a:lnTo>
                  <a:pt x="1113" y="641"/>
                </a:lnTo>
                <a:lnTo>
                  <a:pt x="1114" y="616"/>
                </a:lnTo>
                <a:lnTo>
                  <a:pt x="1121" y="593"/>
                </a:lnTo>
                <a:lnTo>
                  <a:pt x="1131" y="572"/>
                </a:lnTo>
                <a:lnTo>
                  <a:pt x="1145" y="552"/>
                </a:lnTo>
                <a:lnTo>
                  <a:pt x="1163" y="536"/>
                </a:lnTo>
                <a:lnTo>
                  <a:pt x="1184" y="523"/>
                </a:lnTo>
                <a:lnTo>
                  <a:pt x="1741" y="261"/>
                </a:lnTo>
                <a:lnTo>
                  <a:pt x="1787" y="246"/>
                </a:lnTo>
                <a:lnTo>
                  <a:pt x="1834" y="234"/>
                </a:lnTo>
                <a:lnTo>
                  <a:pt x="1883" y="226"/>
                </a:lnTo>
                <a:lnTo>
                  <a:pt x="1934" y="221"/>
                </a:lnTo>
                <a:lnTo>
                  <a:pt x="1989" y="220"/>
                </a:lnTo>
                <a:close/>
                <a:moveTo>
                  <a:pt x="3147" y="51"/>
                </a:moveTo>
                <a:lnTo>
                  <a:pt x="3558" y="741"/>
                </a:lnTo>
                <a:lnTo>
                  <a:pt x="3202" y="941"/>
                </a:lnTo>
                <a:lnTo>
                  <a:pt x="2805" y="261"/>
                </a:lnTo>
                <a:lnTo>
                  <a:pt x="3147" y="51"/>
                </a:lnTo>
                <a:close/>
                <a:moveTo>
                  <a:pt x="480" y="0"/>
                </a:moveTo>
                <a:lnTo>
                  <a:pt x="833" y="284"/>
                </a:lnTo>
                <a:lnTo>
                  <a:pt x="365" y="938"/>
                </a:lnTo>
                <a:lnTo>
                  <a:pt x="0" y="701"/>
                </a:lnTo>
                <a:lnTo>
                  <a:pt x="4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846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46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846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846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846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03250" algn="l" defTabSz="84710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57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806501" algn="l" defTabSz="84710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57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209751" algn="l" defTabSz="84710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57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613002" algn="l" defTabSz="84710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57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211138" indent="-211138" algn="l" defTabSz="846138" rtl="0" eaLnBrk="0" fontAlgn="base" hangingPunct="0">
        <a:lnSpc>
          <a:spcPct val="90000"/>
        </a:lnSpc>
        <a:spcBef>
          <a:spcPts val="9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11138" algn="l" defTabSz="846138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7275" indent="-211138" algn="l" defTabSz="846138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82725" indent="-211138" algn="l" defTabSz="846138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06588" indent="-211138" algn="l" defTabSz="846138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31433" indent="-211948" algn="l" defTabSz="847793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6pPr>
      <a:lvl7pPr marL="2755329" indent="-211948" algn="l" defTabSz="847793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7pPr>
      <a:lvl8pPr marL="3179226" indent="-211948" algn="l" defTabSz="847793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8pPr>
      <a:lvl9pPr marL="3603123" indent="-211948" algn="l" defTabSz="847793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1pPr>
      <a:lvl2pPr marL="423897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2pPr>
      <a:lvl3pPr marL="847793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3pPr>
      <a:lvl4pPr marL="1271691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4pPr>
      <a:lvl5pPr marL="1695588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5pPr>
      <a:lvl6pPr marL="2119484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6pPr>
      <a:lvl7pPr marL="2543381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7pPr>
      <a:lvl8pPr marL="2967277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8pPr>
      <a:lvl9pPr marL="3391174" algn="l" defTabSz="847793" rtl="0" eaLnBrk="1" latinLnBrk="0" hangingPunct="1">
        <a:defRPr sz="1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1612080" y="1900290"/>
            <a:ext cx="9610677" cy="1934736"/>
          </a:xfrm>
        </p:spPr>
        <p:txBody>
          <a:bodyPr anchor="ctr"/>
          <a:lstStyle/>
          <a:p>
            <a:r>
              <a:rPr lang="th-TH" sz="3600" b="1" spc="180" dirty="0" smtClean="0">
                <a:latin typeface="TH SarabunPSK" pitchFamily="34" charset="-34"/>
                <a:cs typeface="TH SarabunPSK" pitchFamily="34" charset="-34"/>
              </a:rPr>
              <a:t>ข้อเสนอ (ร่าง) กรอบแผนงาน</a:t>
            </a:r>
            <a:r>
              <a:rPr lang="th-TH" sz="3600" b="1" spc="180" dirty="0" err="1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600" b="1" spc="180" dirty="0">
                <a:latin typeface="TH SarabunPSK" pitchFamily="34" charset="-34"/>
                <a:cs typeface="TH SarabunPSK" pitchFamily="34" charset="-34"/>
              </a:rPr>
              <a:t>การยกระดับคุณภาพ</a:t>
            </a:r>
            <a:r>
              <a:rPr lang="th-TH" sz="3600" b="1" spc="180" dirty="0" smtClean="0">
                <a:latin typeface="TH SarabunPSK" pitchFamily="34" charset="-34"/>
                <a:cs typeface="TH SarabunPSK" pitchFamily="34" charset="-34"/>
              </a:rPr>
              <a:t>การศึกษา</a:t>
            </a:r>
            <a:br>
              <a:rPr lang="th-TH" sz="3600" b="1" spc="18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spc="18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600" b="1" spc="180" dirty="0">
                <a:latin typeface="TH SarabunPSK" pitchFamily="34" charset="-34"/>
                <a:cs typeface="TH SarabunPSK" pitchFamily="34" charset="-34"/>
              </a:rPr>
              <a:t>การเรียนรู้ให้มีคุณภาพ </a:t>
            </a:r>
            <a:r>
              <a:rPr lang="th-TH" sz="3600" b="1" spc="180" dirty="0" smtClean="0">
                <a:latin typeface="TH SarabunPSK" pitchFamily="34" charset="-34"/>
                <a:cs typeface="TH SarabunPSK" pitchFamily="34" charset="-34"/>
              </a:rPr>
              <a:t>เท่า</a:t>
            </a:r>
            <a:r>
              <a:rPr lang="th-TH" sz="3600" b="1" spc="180" dirty="0">
                <a:latin typeface="TH SarabunPSK" pitchFamily="34" charset="-34"/>
                <a:cs typeface="TH SarabunPSK" pitchFamily="34" charset="-34"/>
              </a:rPr>
              <a:t>เทียมและทั่วถึง </a:t>
            </a:r>
            <a:r>
              <a:rPr lang="th-TH" sz="3600" b="1" spc="18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spc="18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spc="180" dirty="0" smtClean="0">
                <a:latin typeface="TH SarabunPSK" pitchFamily="34" charset="-34"/>
                <a:cs typeface="TH SarabunPSK" pitchFamily="34" charset="-34"/>
              </a:rPr>
              <a:t>ประจำปี</a:t>
            </a:r>
            <a:r>
              <a:rPr lang="th-TH" sz="3600" b="1" spc="180" dirty="0">
                <a:latin typeface="TH SarabunPSK" pitchFamily="34" charset="-34"/>
                <a:cs typeface="TH SarabunPSK" pitchFamily="34" charset="-34"/>
              </a:rPr>
              <a:t>งบประมาณ พ.ศ. 2562</a:t>
            </a:r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1718441" y="4315067"/>
            <a:ext cx="9509127" cy="1407811"/>
          </a:xfrm>
        </p:spPr>
        <p:txBody>
          <a:bodyPr/>
          <a:lstStyle/>
          <a:p>
            <a:r>
              <a:rPr lang="th-TH" sz="2400" b="1" spc="130" dirty="0" smtClean="0">
                <a:latin typeface="TH SarabunPSK" pitchFamily="34" charset="-34"/>
                <a:cs typeface="TH SarabunPSK" pitchFamily="34" charset="-34"/>
              </a:rPr>
              <a:t>ปรับเบื้องต้นตามมติที่ประชุมอบรมเชิงปฏิบัติการการจัดทำงบประมาณในลักษณะบูรณาการฯ</a:t>
            </a:r>
          </a:p>
          <a:p>
            <a:r>
              <a:rPr lang="th-TH" sz="2400" b="1" spc="130" dirty="0" smtClean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en-US" sz="2400" b="1" spc="130" dirty="0" smtClean="0"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sz="2400" b="1" spc="130" dirty="0" smtClean="0">
                <a:latin typeface="TH SarabunPSK" pitchFamily="34" charset="-34"/>
                <a:cs typeface="TH SarabunPSK" pitchFamily="34" charset="-34"/>
              </a:rPr>
              <a:t>กันยายน </a:t>
            </a:r>
            <a:r>
              <a:rPr lang="en-US" sz="2400" b="1" spc="130" dirty="0" smtClean="0">
                <a:latin typeface="TH SarabunPSK" pitchFamily="34" charset="-34"/>
                <a:cs typeface="TH SarabunPSK" pitchFamily="34" charset="-34"/>
              </a:rPr>
              <a:t>2560</a:t>
            </a:r>
            <a:endParaRPr lang="th-TH" sz="2400" b="1" spc="13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spc="130" dirty="0" smtClean="0">
                <a:latin typeface="TH SarabunPSK" pitchFamily="34" charset="-34"/>
                <a:cs typeface="TH SarabunPSK" pitchFamily="34" charset="-34"/>
              </a:rPr>
              <a:t>ณ ห้องประชุม ชั้น 2 ด้านใน อาคาร 52 ปี สำนักงบประมาณ </a:t>
            </a:r>
            <a:endParaRPr lang="th-TH" sz="2400" b="1" spc="13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13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196993" y="1243056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09679" y="1996123"/>
            <a:ext cx="110546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2.1 โครงการพัฒนาครูครบวงจร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เช่น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บูรณาการพัฒนาครูและบุคลากรทางการศึกษาตามมาตรฐานวิชาชีพ ผ่านระบบคูปองครู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พัฒนาหลักสูตรการอบรมครูและบุคลากรทางการศึกษาที่มีคุณภาพ โดยเน้นการอบรมผ่านระบบออนไลน์ 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เพื่อลดความซ้ำซ้อนในการใช้งบประมาณ รวมทั้งสนับสนุนสื่อการเรียนการสอน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>
              <a:buFontTx/>
              <a:buChar char="-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มีระบบพัฒนาศักยภาพครูอย่างต่อเนื่อง ครอบคลุมทั้งเส้นทางอาชีพ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(Career path)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เงินเดือนและค่าตอบแทน</a:t>
            </a:r>
          </a:p>
          <a:p>
            <a:pPr marL="627063" indent="-176213">
              <a:buFontTx/>
              <a:buChar char="-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ส่งเสริมเครือข่ายชุมชนแห่งการเรียนรู้ทางวิชาชีพหรือ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Professional Learning Community (PLC) </a:t>
            </a:r>
            <a:br>
              <a:rPr lang="en-US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เพื่อแลกเปลี่ยนเรียนรู้ระหว่างกัน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ศธ. (สป., สพฐ., สอศ., ม/ส.), มท. (สถ.), กก., วธ., พศ., กทม. และ บช. ตชด.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03661" y="245496"/>
            <a:ext cx="10588003" cy="771428"/>
            <a:chOff x="549644" y="921999"/>
            <a:chExt cx="10166812" cy="771428"/>
          </a:xfrm>
          <a:noFill/>
        </p:grpSpPr>
        <p:sp>
          <p:nvSpPr>
            <p:cNvPr id="10" name="Snip Diagonal Corner Rectangle 9"/>
            <p:cNvSpPr/>
            <p:nvPr/>
          </p:nvSpPr>
          <p:spPr>
            <a:xfrm>
              <a:off x="549644" y="921999"/>
              <a:ext cx="10166812" cy="771428"/>
            </a:xfrm>
            <a:prstGeom prst="snip2Diag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87302" y="959657"/>
              <a:ext cx="10091496" cy="696112"/>
            </a:xfrm>
            <a:prstGeom prst="snip2DiagRect">
              <a:avLst/>
            </a:prstGeom>
            <a:grpFill/>
            <a:ln>
              <a:solidFill>
                <a:srgbClr val="59A7C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ctr" anchorCtr="0">
              <a:noAutofit/>
            </a:bodyPr>
            <a:lstStyle/>
            <a:p>
              <a:pPr marL="1435100" lvl="0" indent="-143510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i="0" kern="1200" spc="-10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2 พัฒนาคุณภาพระบบการผลิตและพัฒนาครู คณาจารย์ และบุคลากรทางการศึกษา</a:t>
              </a:r>
              <a:endParaRPr lang="th-TH" sz="3200" b="1" i="0" kern="1200" spc="-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30723" name="Picture 3" descr="H:\SDGs\icon for infographic\images (4)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59" t="15256" r="4588" b="15763"/>
          <a:stretch>
            <a:fillRect/>
          </a:stretch>
        </p:blipFill>
        <p:spPr bwMode="auto">
          <a:xfrm>
            <a:off x="9629544" y="1514490"/>
            <a:ext cx="2148473" cy="1692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3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005921" y="1051984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14143" y="1679364"/>
            <a:ext cx="11054687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0850" indent="-4508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2.2 โครงการพัฒนาคุณภาพและมาตรฐานการผลิตครู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- แผนการใช้ครูของประเทศ และกำกับดูแลการใช้ครูให้เป็นไปตามความต้องการใช้ครูของประเทศ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 indent="1431925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พัฒนามาตรฐานหน่วยผลิตครู (สถาบันผลิตครู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113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แห่ง)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ศธ. (สกอ., ม/ส), มท. (สถ.), กก., วธ., พศ., กทม. และ บช. ตชด.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 indent="-450850">
              <a:spcBef>
                <a:spcPts val="600"/>
              </a:spcBef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โครงการระบบการประเมินเพื่อรับใบประกอบวิชาชีพครู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หลักการ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บัณฑิตที่สำเร็จการศึกษาครุศาสตร์/ศึกษาศาสตร์ทุกคนต้องสอบใบประกอบวิชาชีพ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-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การประเมินเพื่อรับใบประกอบวิชาชีพครู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โดยคุรุสภากำหนดมาตรฐานและเกณฑ์การประเมิน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</a:t>
            </a:r>
            <a:br>
              <a:rPr lang="en-US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           สทศ. ดำเนินการออกข้อสอบตามมาตรฐานฯ และจัดสอบผ่านระบบ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900113" indent="1079500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pc="-70" dirty="0" smtClean="0">
                <a:latin typeface="TH SarabunPSK" pitchFamily="34" charset="-34"/>
                <a:cs typeface="TH SarabunPSK" pitchFamily="34" charset="-34"/>
              </a:rPr>
              <a:t>กำหนดเกณฑ์มาตรฐานคุณภาพวิชาชีพครู เพื่อใช้ในการประเมินคุณภาพของครูตามระดับ/วิทยฐานะ</a:t>
            </a:r>
            <a:endParaRPr lang="en-US" spc="-70" dirty="0" smtClean="0">
              <a:latin typeface="TH SarabunPSK" pitchFamily="34" charset="-34"/>
              <a:cs typeface="TH SarabunPSK" pitchFamily="34" charset="-34"/>
            </a:endParaRPr>
          </a:p>
          <a:p>
            <a:pPr marL="4508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ศธ. (คุรุสภา, สกอ., ม/ส, สทศ.), กก., วธ., พศ., กทม. และ บช. ตชด.</a:t>
            </a:r>
          </a:p>
          <a:p>
            <a:pPr marL="450850" indent="-450850">
              <a:spcBef>
                <a:spcPts val="600"/>
              </a:spcBef>
            </a:pP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+ เสนอเพื่อพิจารณาเพิ่มเติมโครงการเกี่ยวกับการพัฒนาคณาจารย์/มาตรฐานการประเมิน ฯลฯ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1148283" y="126900"/>
            <a:ext cx="10949121" cy="771428"/>
            <a:chOff x="496468" y="921999"/>
            <a:chExt cx="10513565" cy="771428"/>
          </a:xfrm>
          <a:noFill/>
        </p:grpSpPr>
        <p:sp>
          <p:nvSpPr>
            <p:cNvPr id="10" name="Snip Diagonal Corner Rectangle 9"/>
            <p:cNvSpPr/>
            <p:nvPr/>
          </p:nvSpPr>
          <p:spPr>
            <a:xfrm>
              <a:off x="549644" y="921999"/>
              <a:ext cx="10166812" cy="771428"/>
            </a:xfrm>
            <a:prstGeom prst="snip2Diag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96468" y="959657"/>
              <a:ext cx="10513565" cy="696112"/>
            </a:xfrm>
            <a:prstGeom prst="snip2DiagRect">
              <a:avLst/>
            </a:prstGeom>
            <a:grpFill/>
            <a:ln>
              <a:solidFill>
                <a:srgbClr val="59A7C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ctr" anchorCtr="0">
              <a:noAutofit/>
            </a:bodyPr>
            <a:lstStyle/>
            <a:p>
              <a:pPr marL="1435100" lvl="0" indent="-143510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i="0" kern="1200" spc="-10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2 พัฒนาคุณภาพระบบการผลิตและพัฒนาครู คณาจารย์ และบุคลากรทางการศึกษา </a:t>
              </a:r>
              <a:r>
                <a:rPr lang="th-TH" b="1" i="0" kern="1200" spc="-10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(ต่อ)</a:t>
              </a:r>
              <a:endParaRPr lang="th-TH" sz="3200" b="1" i="0" kern="1200" spc="-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31746" name="Picture 2" descr="H:\SDGs\icon for infographic\images (1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6100" y="2756848"/>
            <a:ext cx="1538999" cy="1538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3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42401" y="1051984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39182" y="206436"/>
            <a:ext cx="10748017" cy="776203"/>
            <a:chOff x="549644" y="1994388"/>
            <a:chExt cx="10186588" cy="822250"/>
          </a:xfrm>
          <a:noFill/>
        </p:grpSpPr>
        <p:sp>
          <p:nvSpPr>
            <p:cNvPr id="6" name="Rounded Rectangle 5"/>
            <p:cNvSpPr/>
            <p:nvPr/>
          </p:nvSpPr>
          <p:spPr>
            <a:xfrm>
              <a:off x="549644" y="1994388"/>
              <a:ext cx="10186588" cy="822250"/>
            </a:xfrm>
            <a:prstGeom prst="snip2Diag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89783" y="2034527"/>
              <a:ext cx="10106310" cy="741972"/>
            </a:xfrm>
            <a:prstGeom prst="snip2Diag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3 ผลิตและพัฒนากำลังคน</a:t>
              </a:r>
              <a:r>
                <a:rPr lang="th-TH" sz="2800" b="1" kern="1200" spc="50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ที่สอดคล้องกับ</a:t>
              </a:r>
              <a:r>
                <a:rPr lang="th-TH" sz="2800" b="1" kern="1200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ความต้องการของประเทศ</a:t>
              </a:r>
              <a:endParaRPr lang="th-TH" sz="2800" kern="1200" spc="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1439" y="1655274"/>
            <a:ext cx="1105468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3.1 โครงการพัฒนาการจัดการศึกษาเพื่อการมีงานทำ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indent="450850">
              <a:lnSpc>
                <a:spcPts val="3000"/>
              </a:lnSpc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เช่น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>
              <a:lnSpc>
                <a:spcPts val="3000"/>
              </a:lnSpc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จัดทำข้อมูลนักเรียน นักศึกษาระดับมัธยมศึกษาตอนต้น-ตอนปลาย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>
              <a:lnSpc>
                <a:spcPts val="3000"/>
              </a:lnSpc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ทดสอบวัดแววความถนัด/ทักษะ และแนะแนวอาชีพเพื่อการมีงานทำ เพื่อให้ผู้เรียนวางแผนเส้นทางการศึกษา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สู่อาชีพตามความถนัดและความสนใจของแต่ละบุคคล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>
              <a:lnSpc>
                <a:spcPts val="3000"/>
              </a:lnSpc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เรียนรู้ประสบการณ์การทำงานจริง ฝึกทักษะอาชีพระยะสั้นให้ผู้เรียนในสถานศึกษาขั้นพื้นฐาน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>
              <a:lnSpc>
                <a:spcPts val="3000"/>
              </a:lnSpc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ขยายผลรูปแบบและแนวทางการเสริมสร้างประสบการณ์อาชีพ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indent="450850">
              <a:lnSpc>
                <a:spcPts val="3000"/>
              </a:lnSpc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ศธ. (สป. (กศน.,  สช.), สพฐ., สอศ., ม/ส.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, รง., มท. (สถ.), วธ., บช. ตชด., สสค.)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3.2 โครงการผลิตและพัฒนากำลังคนระดับอาชีวศึกษาและอุดมศึกษาตามความต้องการของประเทศ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>
              <a:lnSpc>
                <a:spcPts val="3000"/>
              </a:lnSpc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สถาบันอาชีวศึกษาและสถาบันอุดมศึกษา ที่ความเป็นเลิศในกลุ่ม/ลักษณะเดียวกัน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ร่วมดำเนินการยกระดับหลักสูตร/กระบวนการเรียนการสอนเพื่อผลิตและพัฒนากำลังแรงงาน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ตามความต้องการหรือส่งต่อผู้เรียนซึ่งกันและกัน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>
              <a:lnSpc>
                <a:spcPts val="3000"/>
              </a:lnSpc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ศธ. (สอศ., สกอ., ม/ส)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2770" name="Picture 2" descr="H:\SDGs\icon for infographic\mechan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8570" y="5557837"/>
            <a:ext cx="1300163" cy="130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42401" y="1120224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139182" y="206437"/>
            <a:ext cx="10748017" cy="776203"/>
            <a:chOff x="549644" y="1994389"/>
            <a:chExt cx="10186588" cy="822250"/>
          </a:xfrm>
        </p:grpSpPr>
        <p:sp>
          <p:nvSpPr>
            <p:cNvPr id="6" name="Rounded Rectangle 5"/>
            <p:cNvSpPr/>
            <p:nvPr/>
          </p:nvSpPr>
          <p:spPr>
            <a:xfrm>
              <a:off x="549644" y="1994389"/>
              <a:ext cx="10186588" cy="822250"/>
            </a:xfrm>
            <a:prstGeom prst="snip2Diag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89783" y="2034527"/>
              <a:ext cx="10106310" cy="741972"/>
            </a:xfrm>
            <a:prstGeom prst="snip2Diag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th-TH" b="1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3 ผลิตและพัฒนากำลังคน</a:t>
              </a:r>
              <a:r>
                <a:rPr lang="th-TH" b="1" spc="50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ที่สอดคล้องกับ</a:t>
              </a:r>
              <a:r>
                <a:rPr lang="th-TH" b="1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ความต้องการของประเทศ (ต่อ)</a:t>
              </a:r>
              <a:r>
                <a:rPr lang="th-TH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400" b="1" kern="1200" spc="50" dirty="0" smtClean="0">
                  <a:latin typeface="TH SarabunPSK" pitchFamily="34" charset="-34"/>
                  <a:cs typeface="TH SarabunPSK" pitchFamily="34" charset="-34"/>
                </a:rPr>
                <a:t>(ต่อ)</a:t>
              </a:r>
              <a:endParaRPr lang="th-TH" sz="2400" kern="1200" spc="5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2399" y="1749634"/>
            <a:ext cx="1053606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1813" indent="-5318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โครงการพัฒนาระบบประเมินสมรรถนะผู้เรียนหรือผู้สำเร็จการศึกษาตามมาตรฐานฝีมือแรงงาน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และคุณวุฒิวิชาชีพ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สคช., ศธ. (สอศ., สกอ.)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 indent="-531813">
              <a:spcBef>
                <a:spcPts val="1200"/>
              </a:spcBef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3.4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โครงการความร่วมมือยกระดับทักษะและสมรรถนะของกำลังแรงงาน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Up-skill / Re-skill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ให้กำลังแรงงาน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รง., ศธ.(กศน., สอศ., วชช., ม/ส)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สคช.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 indent="-531813">
              <a:spcBef>
                <a:spcPts val="120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3.5  โครงการความร่วมมือการพัฒนาทักษะอาชีพแบบบูรณาการเพื่อสร้างโอกาสการสร้างงาน สร้างอาชีพ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สร้างรายได้ประชาชน</a:t>
            </a:r>
          </a:p>
          <a:p>
            <a:pPr marL="531813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เพื่อลดความซ้ำซ้อนของหลักสูตร/กลุ่มเป้าหมาย เพื่อการใช้งบประมาณอย่างมีประสิทธิภาพ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marL="531813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ศธ.(กศน., สอศ., วชช., ม/ส), รง.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3796" name="Picture 4" descr="H:\SDGs\icon for infographic\14-512.png"/>
          <p:cNvPicPr>
            <a:picLocks noChangeAspect="1" noChangeArrowheads="1"/>
          </p:cNvPicPr>
          <p:nvPr/>
        </p:nvPicPr>
        <p:blipFill>
          <a:blip r:embed="rId2" cstate="print"/>
          <a:srcRect t="26771" b="20269"/>
          <a:stretch>
            <a:fillRect/>
          </a:stretch>
        </p:blipFill>
        <p:spPr bwMode="auto">
          <a:xfrm>
            <a:off x="8120418" y="2347414"/>
            <a:ext cx="3865504" cy="2047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28456" y="247580"/>
            <a:ext cx="10549561" cy="821851"/>
            <a:chOff x="549644" y="3117598"/>
            <a:chExt cx="10171814" cy="821851"/>
          </a:xfrm>
        </p:grpSpPr>
        <p:sp>
          <p:nvSpPr>
            <p:cNvPr id="5" name="Rounded Rectangle 4"/>
            <p:cNvSpPr/>
            <p:nvPr/>
          </p:nvSpPr>
          <p:spPr>
            <a:xfrm>
              <a:off x="549644" y="3117598"/>
              <a:ext cx="10171814" cy="821851"/>
            </a:xfrm>
            <a:prstGeom prst="snip2Diag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89763" y="3157717"/>
              <a:ext cx="10091576" cy="741613"/>
            </a:xfrm>
            <a:prstGeom prst="snip2Diag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ctr" anchorCtr="0">
              <a:noAutofit/>
            </a:bodyPr>
            <a:lstStyle/>
            <a:p>
              <a:pPr marL="1255713" indent="-1255713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2800" b="1" kern="120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4 </a:t>
              </a:r>
              <a:r>
                <a:rPr lang="th-TH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พัฒนาระบบเทคโนโลยีดิจิทัล</a:t>
              </a:r>
              <a:r>
                <a:rPr lang="th-TH" b="1" spc="-60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เพื่อการศึกษา การบริการ และการบริหาร</a:t>
              </a:r>
              <a:endPara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7" name="Round Diagonal Corner Rectangle 6"/>
          <p:cNvSpPr/>
          <p:nvPr/>
        </p:nvSpPr>
        <p:spPr>
          <a:xfrm>
            <a:off x="1210641" y="1161168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96047" y="1797262"/>
            <a:ext cx="1053606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4.1 โครงการบูรณาการข้อมูลสารสนเทศเพื่อบริหารจัดการศึกษา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: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ออกแบบและพัฒนาฐานข้อมูลและสารสนเทศระดับสถานศึกษา จำแนกตามหน่วยงาน/สังกัด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จัดทำฐานข้อมูลนักเรียนให้เป็นระบบกลางระบบเดียวเพื่อการบริหารจัดการศึกษา 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รวมทั้งเพื่อสนับสนุนการดำเนินการตาม พ.ร.บ.กองทุนผู้ขาดแคลนทุนทรัพย์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27063" indent="-1762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จัดทำฐานข้อมูลและระบบการติดตามประเมินผลระดับพื้นที่เพื่อสนับสนุนการขับเคลื่อนเป้าหมาย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ของสหประชาชาติว่าด้วยการพัฒนาที่ยั่งยืนด้านการศึกษา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SDG 4)</a:t>
            </a:r>
          </a:p>
          <a:p>
            <a:pPr marL="627063" indent="-1762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จัดทำระบบบูรณาการฐานข้อมูลการผลิตและความต้องการกำลังคน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Demand-Supply)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ของประเทศ 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และข้อมูลด้านบริบทและศักยภาพของพื้นที่ (ภูมิภาค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จังหวัด)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ศธ. (สป.(ศทก., ศธภ., ศธจ., สช., กศน.), สพฐ., สกอ., สอศ.,ม/ส.), 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กก., กห., มท. (สถ.)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วธ.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กก., ดศ., พศ., กทม., บช. ตชด., สสค.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4818" name="Picture 2" descr="H:\SDGs\icon for infographic\analytics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2551" y="2361066"/>
            <a:ext cx="1050876" cy="1050876"/>
          </a:xfrm>
          <a:prstGeom prst="rect">
            <a:avLst/>
          </a:prstGeom>
          <a:noFill/>
        </p:spPr>
      </p:pic>
      <p:pic>
        <p:nvPicPr>
          <p:cNvPr id="9" name="Picture 54" descr="C:\Users\Pear\Downloads\analytics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6704" y="1241592"/>
            <a:ext cx="1301976" cy="1301976"/>
          </a:xfrm>
          <a:prstGeom prst="rect">
            <a:avLst/>
          </a:prstGeom>
          <a:noFill/>
        </p:spPr>
      </p:pic>
      <p:pic>
        <p:nvPicPr>
          <p:cNvPr id="34819" name="Picture 3" descr="H:\SDGs\icon for infographic\student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73661" y="1801504"/>
            <a:ext cx="1394917" cy="929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210641" y="1406832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60075" y="2082555"/>
            <a:ext cx="10536066" cy="262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4.2 โครงการพัฒนาเทคโนโลยีสารสนเทศและเครือข่ายอินเทอร์เน็ตความเร็วสูงเพื่อการศึกษา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indent="450850">
              <a:lnSpc>
                <a:spcPct val="150000"/>
              </a:lnSpc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: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บริหารจัดการเครือข่ายอินเตอร์เน็ตความเร็วสูงเพื่อการศึกษา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>
              <a:lnSpc>
                <a:spcPct val="150000"/>
              </a:lnSpc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ศธ. (สป., สพฐ., สกอ., สอศ.) , กก., มท. (สถ.)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วธ.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กก., ดศ., พศ., กทม.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 บช. ตชด.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39" descr="C:\Users\Pear\Downloads\wif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6559" y="4061531"/>
            <a:ext cx="856743" cy="856743"/>
          </a:xfrm>
          <a:prstGeom prst="rect">
            <a:avLst/>
          </a:prstGeom>
          <a:noFill/>
        </p:spPr>
      </p:pic>
      <p:pic>
        <p:nvPicPr>
          <p:cNvPr id="13" name="Picture 2" descr="H:\SDGs\icon for infographic\images (2)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56" r="26813"/>
          <a:stretch>
            <a:fillRect/>
          </a:stretch>
        </p:blipFill>
        <p:spPr bwMode="auto">
          <a:xfrm>
            <a:off x="8052183" y="5332721"/>
            <a:ext cx="1433015" cy="1552575"/>
          </a:xfrm>
          <a:prstGeom prst="rect">
            <a:avLst/>
          </a:prstGeom>
          <a:noFill/>
        </p:spPr>
      </p:pic>
      <p:pic>
        <p:nvPicPr>
          <p:cNvPr id="35843" name="Picture 3" descr="H:\SDGs\icon for infographic\moni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86629" y="4776716"/>
            <a:ext cx="1630908" cy="1630908"/>
          </a:xfrm>
          <a:prstGeom prst="rect">
            <a:avLst/>
          </a:prstGeom>
          <a:noFill/>
        </p:spPr>
      </p:pic>
      <p:pic>
        <p:nvPicPr>
          <p:cNvPr id="35845" name="Picture 5" descr="H:\SDGs\icon for infographic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1281" y="4954136"/>
            <a:ext cx="924849" cy="924849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228456" y="247580"/>
            <a:ext cx="10549561" cy="821851"/>
            <a:chOff x="549644" y="3117598"/>
            <a:chExt cx="10171814" cy="821851"/>
          </a:xfrm>
        </p:grpSpPr>
        <p:sp>
          <p:nvSpPr>
            <p:cNvPr id="14" name="Rounded Rectangle 4"/>
            <p:cNvSpPr/>
            <p:nvPr/>
          </p:nvSpPr>
          <p:spPr>
            <a:xfrm>
              <a:off x="549644" y="3117598"/>
              <a:ext cx="10171814" cy="821851"/>
            </a:xfrm>
            <a:prstGeom prst="snip2Diag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589763" y="3157717"/>
              <a:ext cx="10091576" cy="741613"/>
            </a:xfrm>
            <a:prstGeom prst="snip2Diag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ctr" anchorCtr="0">
              <a:noAutofit/>
            </a:bodyPr>
            <a:lstStyle/>
            <a:p>
              <a:pPr marL="1255713" indent="-1255713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2800" b="1" kern="120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4 </a:t>
              </a:r>
              <a:r>
                <a:rPr lang="th-TH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พัฒนาระบบเทคโนโลยีดิจิทัล</a:t>
              </a:r>
              <a:r>
                <a:rPr lang="th-TH" b="1" spc="-60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เพื่อการศึกษา การบริการ และการบริหาร (ต่อ)</a:t>
              </a:r>
              <a:endPara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302861" y="195965"/>
            <a:ext cx="10578175" cy="707458"/>
          </a:xfrm>
          <a:prstGeom prst="snip2Diag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0853" tIns="0" rIns="290853" bIns="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spc="6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แนวทางที่ 5 ขยายโอกาสทางการศึกษาและการเรียนรู้ตลอดชีวิตที่มีคุณภาพให้เท่าเทียมและทั่วถึง</a:t>
            </a:r>
            <a:endParaRPr lang="th-TH" sz="2800" b="1" kern="1200" spc="6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210641" y="1038339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55102" y="1583850"/>
            <a:ext cx="11232097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0850" indent="-4508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5.1 โครงการทบทวนรูปแบบการจัดสรรงบประมาณการสนับสนุนค่าใช้จ่ายในการจัดการศึกษาขั้นพื้นฐาน 15 ปี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ที่สอดคล้องกับบริบทปัจจุบันและความจำเป็นของแต่ละบุคคล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ทบทวนรูปแบบการบริหารจัดการทรัพยากรทางการศึกษารองรับความต้องการจำเป็น</a:t>
            </a:r>
          </a:p>
          <a:p>
            <a:pPr marL="450850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ที่แตกต่างกันของผู้เรียน เช่น ตามเศรษฐานะของผู้ปกครอง เป็นต้น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i="1" dirty="0" smtClean="0">
                <a:latin typeface="TH SarabunPSK" pitchFamily="34" charset="-34"/>
                <a:cs typeface="TH SarabunPSK" pitchFamily="34" charset="-34"/>
              </a:rPr>
              <a:t>(ต้องใช้ข้อมูลสถิติที่จะมีการจัดเก็บในโครงการที่ 4.1 ประกอบการดำเนินการ)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45085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ศธ. (สป., สพฐ., สอศ., ม/ส.), มท., กก, วธ, บช. ตชด., กทม.</a:t>
            </a:r>
          </a:p>
          <a:p>
            <a:pPr marL="450850" indent="-450850">
              <a:spcBef>
                <a:spcPts val="120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5.2 โครงการบูรณาการการแก้ปัญหาเด็กนอกระบบการศึกษาและเด็กออกกลางคันในระดับการศึกษาขั้นพื้นฐาน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1433513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1433513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กำหนดแนวทางการแก้ปัญหาร่วมกัน วางระบบการส่งต่อข้อมูลและการรายงานผลแบบบูรณาการ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1433513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ศธ. (สป., สพฐ., สอศ., ม/ส.), มท., กก, วธ, บช. ตชด., กทม., สสค.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12" descr="H:\SDGs\icon for infographic\School-Icon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4881" y="5571432"/>
            <a:ext cx="1261340" cy="1286568"/>
          </a:xfrm>
          <a:prstGeom prst="rect">
            <a:avLst/>
          </a:prstGeom>
          <a:noFill/>
        </p:spPr>
      </p:pic>
      <p:pic>
        <p:nvPicPr>
          <p:cNvPr id="36867" name="Picture 3" descr="C:\Users\Pear\Downloads\scholarsh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233" y="2586586"/>
            <a:ext cx="1929250" cy="192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103586" y="198801"/>
            <a:ext cx="10776894" cy="873254"/>
          </a:xfrm>
          <a:prstGeom prst="snip2Diag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0853" tIns="0" rIns="290853" bIns="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spc="2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แนวทางที่ 5 ขยายโอกาสทางการศึกษาและการเรียนรู้ตลอดชีวิตที่มีคุณภาพให้เท่าเทียมและทั่วถึง(ต่อ)</a:t>
            </a:r>
            <a:endParaRPr lang="th-TH" sz="2800" b="1" kern="1200" spc="2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210641" y="1312477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0637" y="1927904"/>
            <a:ext cx="1123209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5.3 โครงการพัฒนาเครือข่ายการเรียนรู้นอกห้องเรียน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Learn beyond Classroom)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และการเรียนรู้ตลอดชีวิต  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ผ่านแหล่งเรียนรู้ในพื้นที่และชุมชน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indent="35560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กิจกรรมสำคัญ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 indent="-1762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่งเสริมการจัดกิจกรรมการเรียนรู้ผ่านพิพิธภัณฑ์และแหล่งเรียนรู้ร่วมกันให้ครอบคลุมผู้เรียนทุกระดับการศึกษา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ทุกพื้นที่ (เป็นส่วนหนึ่งของการจัดการเรียนการสอนของสถานศึกษา)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 indent="-176213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ส่งเสริมการสร้างสังคมแห่งการเรียนรู้ในชุมชน ผ่านการพัฒนาแหล่งการเรียนรู้ที่มีมาตรฐานและหลากหลาย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 indent="-1762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แลกเปลี่ยน/พัฒนาองค์ความรู้ระหว่างพิพิธภัณฑ์และแหล่งเรียนรู้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531813" indent="-176213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ส่งเสริมความร่วมมือในการพัฒนาแหล่งเรียนรู้ในชุมชนให้เป็นแหล่งเรียนรู้เชิงสร้างสรรค์และมีชีวิต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indent="355600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ศธ., สบร., มท., กก., วธ., พศ., บช. ตชด., กทม.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7890" name="Picture 2" descr="H:\SDGs\icon for infographic\images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483" y="5090615"/>
            <a:ext cx="1521725" cy="152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:\แผนบูรณาการ กศ 2562\Time Line แผนบูรฯ 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522" y="-7372"/>
            <a:ext cx="9795641" cy="6865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 noChangeAspect="1"/>
          </p:cNvSpPr>
          <p:nvPr/>
        </p:nvSpPr>
        <p:spPr>
          <a:xfrm>
            <a:off x="1345230" y="2393987"/>
            <a:ext cx="10427743" cy="36166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b="1" i="0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ฝ่ายเลขานุการฯ</a:t>
            </a:r>
            <a:r>
              <a:rPr kumimoji="0" lang="en-US" b="1" i="0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:</a:t>
            </a:r>
            <a:endParaRPr kumimoji="0" lang="th-TH" b="1" i="0" u="none" strike="noStrike" kern="1200" cap="none" spc="30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b="1" i="0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สำนักนโยบายและยุทธศาสตร์ </a:t>
            </a:r>
            <a:br>
              <a:rPr kumimoji="0" lang="th-TH" b="1" i="0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kumimoji="0" lang="th-TH" b="1" i="0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สำนักงานปลัดกระทรวงศึกษาธิการ</a:t>
            </a:r>
          </a:p>
          <a:p>
            <a:pPr marL="342900" lvl="0" indent="-342900" algn="r">
              <a:spcBef>
                <a:spcPts val="0"/>
              </a:spcBef>
              <a:spcAft>
                <a:spcPts val="0"/>
              </a:spcAft>
            </a:pPr>
            <a:r>
              <a:rPr lang="en-US" sz="2400" b="1" spc="3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E-mail: planmoe.th@gmail.com</a:t>
            </a:r>
          </a:p>
          <a:p>
            <a:pPr marL="342900" lvl="0" indent="-342900" algn="r">
              <a:spcBef>
                <a:spcPts val="0"/>
              </a:spcBef>
              <a:spcAft>
                <a:spcPts val="0"/>
              </a:spcAft>
            </a:pPr>
            <a:r>
              <a:rPr lang="th-TH" sz="2400" b="1" spc="3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โทร</a:t>
            </a:r>
            <a:r>
              <a:rPr lang="en-US" sz="2400" b="1" spc="3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02 628 5638 - 9 </a:t>
            </a:r>
            <a:r>
              <a:rPr lang="th-TH" sz="2400" b="1" spc="3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ต่อ </a:t>
            </a:r>
            <a:r>
              <a:rPr lang="en-US" sz="2400" b="1" spc="3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1201 - 1209</a:t>
            </a:r>
          </a:p>
          <a:p>
            <a:pPr marL="342900" lvl="0" indent="-342900" algn="r">
              <a:spcBef>
                <a:spcPts val="0"/>
              </a:spcBef>
              <a:spcAft>
                <a:spcPts val="0"/>
              </a:spcAft>
            </a:pPr>
            <a:r>
              <a:rPr lang="th-TH" sz="2400" b="1" spc="3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โทรสาร</a:t>
            </a:r>
            <a:r>
              <a:rPr lang="en-US" sz="2400" b="1" spc="3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02 281 9413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</a:pPr>
            <a:r>
              <a:rPr kumimoji="0" lang="en-US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					       Line </a:t>
            </a:r>
            <a:r>
              <a:rPr kumimoji="0" lang="th-TH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กลุ่มแผนบูรณาการยกระดับ</a:t>
            </a:r>
            <a:r>
              <a:rPr lang="th-TH" sz="2400" b="1" spc="3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ฯ</a:t>
            </a:r>
            <a:r>
              <a:rPr kumimoji="0" lang="en-US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:</a:t>
            </a:r>
            <a:endParaRPr kumimoji="0" lang="th-TH" sz="2400" i="0" u="none" strike="noStrike" kern="1200" cap="none" spc="3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39938" name="Picture 2" descr="C:\Users\Pear\Desktop\my_group_1505080657815.jpg"/>
          <p:cNvPicPr>
            <a:picLocks noChangeAspect="1" noChangeArrowheads="1"/>
          </p:cNvPicPr>
          <p:nvPr/>
        </p:nvPicPr>
        <p:blipFill>
          <a:blip r:embed="rId2" cstate="print"/>
          <a:srcRect l="9220" t="9325" r="8021" b="8636"/>
          <a:stretch>
            <a:fillRect/>
          </a:stretch>
        </p:blipFill>
        <p:spPr bwMode="auto">
          <a:xfrm>
            <a:off x="9884982" y="4871546"/>
            <a:ext cx="1797274" cy="1781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536" y="365126"/>
            <a:ext cx="10536073" cy="706930"/>
          </a:xfrm>
        </p:spPr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ประเด็นมอบหมายหน่วยงานจากมติที่ประชุมเมื่อ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ก.ย.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2560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137" y="1242301"/>
            <a:ext cx="11008057" cy="5268858"/>
          </a:xfrm>
        </p:spPr>
        <p:txBody>
          <a:bodyPr/>
          <a:lstStyle/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ขอให้หน่วยงานที่เกี่ยวข้องพิจารณาให้ข้อเสนอ/ข้อคิดเห็นต่อ (ร่าง) กรอบแผนงานบูรณาการยกระดับฯ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ข้อเสนอต่อผลสัมฤทธิ์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(Impact)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เป้าหมาย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(Outcome)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ตัวชี้วัดหลัก แนวทางการดำเนินงาน ตัวชี้วัดแนวทาง </a:t>
            </a:r>
            <a:br>
              <a:rPr lang="th-TH" sz="28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ภายใต้แผนบูรณาการยกระดับฯ ขอให้จัดทำข้อมูลลงใน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แบบฟอร์ม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Worksheet 01- framework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ประเด็นเสนอโครงการในลักษณะ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Project – based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ขอให้จัดทำข้อมูล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ในแบบฟอร์ม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Worksheet 02 – project </a:t>
            </a:r>
            <a:br>
              <a:rPr lang="en-US" sz="2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based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ซึ่งมีหลักการในการเสนอ ดังนี้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indent="57150"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2.1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ต้องเป็นชุดโครงการ/โครงการที่มีการบูรณาการร่วมกันระหว่างหน่วยงาน 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indent="57150"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2.2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ให้ระบุกิจกรรมหลัก ๆ ที่จะดำเนินการ หน่วยงานร่วมบูรณาการ และตัวชี้วัดโครงการ ที่เชื่อมโยงตอบแนวทาง</a:t>
            </a:r>
            <a:br>
              <a:rPr lang="th-TH" sz="28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     ได้อย่างชัดเจน	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ts val="0"/>
              </a:spcBef>
              <a:buNone/>
            </a:pP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ทั้งนี้ กำหนดส่งภายในวันที่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13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กันยายน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2560</a:t>
            </a:r>
            <a:r>
              <a:rPr lang="en-US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ts val="0"/>
              </a:spcBef>
              <a:buNone/>
            </a:pPr>
            <a:r>
              <a:rPr lang="th-TH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ทางไปรษณีย์อิเล็คทรอนิกส์</a:t>
            </a:r>
            <a:r>
              <a:rPr lang="en-US" sz="32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planmoe.th@gmail.com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สำหรับกำหนดการจัดส่งรายละเอียดโครงการที่จะเสนอภายใต้แผนบูรณาการฯ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สามารถส่งได้ตั้งแต่บัดนี้ จนถึง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29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กันยายน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2560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(แบบฟอร์มโครงการตามที่สำนักงบประมาณกำหนด)</a:t>
            </a: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รูปห้าเหลี่ยม 91"/>
          <p:cNvSpPr/>
          <p:nvPr/>
        </p:nvSpPr>
        <p:spPr bwMode="auto">
          <a:xfrm>
            <a:off x="111423" y="1548796"/>
            <a:ext cx="1428717" cy="360000"/>
          </a:xfrm>
          <a:prstGeom prst="homePlate">
            <a:avLst>
              <a:gd name="adj" fmla="val 39369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ยุทธศาสตร์จัดสรร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4" name="สี่เหลี่ยมผืนผ้า 93"/>
          <p:cNvSpPr/>
          <p:nvPr/>
        </p:nvSpPr>
        <p:spPr bwMode="auto">
          <a:xfrm>
            <a:off x="1700484" y="1517570"/>
            <a:ext cx="10232643" cy="4082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lvl="0" eaLnBrk="0" hangingPunct="0">
              <a:lnSpc>
                <a:spcPct val="80000"/>
              </a:lnSpc>
            </a:pPr>
            <a:r>
              <a:rPr lang="th-TH" sz="1900" b="1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ประเด็นยุทธศาสตร์ที่ </a:t>
            </a:r>
            <a:r>
              <a:rPr lang="en-US" sz="1900" b="1" dirty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</a:t>
            </a:r>
            <a:r>
              <a:rPr lang="th-TH" sz="1900" b="1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en-US" sz="1900" b="1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: </a:t>
            </a:r>
            <a:r>
              <a:rPr lang="th-TH" sz="1900" b="1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ด้านการพัฒนาเสริมสร้างศักยภาพคน    </a:t>
            </a:r>
            <a:r>
              <a:rPr lang="en-US" sz="1900" b="1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3.2 </a:t>
            </a:r>
            <a:r>
              <a:rPr lang="th-TH" sz="1900" b="1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ยกระดับการศึกษา และ การเรียนรู้ตลอดชีวิต</a:t>
            </a:r>
          </a:p>
        </p:txBody>
      </p:sp>
      <p:sp>
        <p:nvSpPr>
          <p:cNvPr id="96" name="รูปห้าเหลี่ยม 95"/>
          <p:cNvSpPr/>
          <p:nvPr/>
        </p:nvSpPr>
        <p:spPr bwMode="auto">
          <a:xfrm>
            <a:off x="107954" y="2168456"/>
            <a:ext cx="1428717" cy="360000"/>
          </a:xfrm>
          <a:prstGeom prst="homePlate">
            <a:avLst>
              <a:gd name="adj" fmla="val 39369"/>
            </a:avLst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Impacts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7" name="วงรี 96"/>
          <p:cNvSpPr/>
          <p:nvPr/>
        </p:nvSpPr>
        <p:spPr bwMode="auto">
          <a:xfrm>
            <a:off x="2219836" y="457631"/>
            <a:ext cx="1344000" cy="1008000"/>
          </a:xfrm>
          <a:prstGeom prst="ellipse">
            <a:avLst/>
          </a:prstGeom>
          <a:noFill/>
          <a:ln>
            <a:solidFill>
              <a:srgbClr val="FF66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endParaRPr lang="th-TH" sz="12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0" name="รูปห้าเหลี่ยม 99"/>
          <p:cNvSpPr/>
          <p:nvPr/>
        </p:nvSpPr>
        <p:spPr bwMode="auto">
          <a:xfrm>
            <a:off x="107954" y="2658277"/>
            <a:ext cx="1428717" cy="360000"/>
          </a:xfrm>
          <a:prstGeom prst="homePlate">
            <a:avLst>
              <a:gd name="adj" fmla="val 39369"/>
            </a:avLst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เป้าหมายงบบูรฯ </a:t>
            </a:r>
          </a:p>
        </p:txBody>
      </p:sp>
      <p:sp>
        <p:nvSpPr>
          <p:cNvPr id="101" name="สี่เหลี่ยมผืนผ้า 100"/>
          <p:cNvSpPr/>
          <p:nvPr/>
        </p:nvSpPr>
        <p:spPr bwMode="auto">
          <a:xfrm>
            <a:off x="1700526" y="2622835"/>
            <a:ext cx="6898871" cy="462856"/>
          </a:xfrm>
          <a:prstGeom prst="rect">
            <a:avLst/>
          </a:prstGeom>
          <a:noFill/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ยกระดับศักยภาพผู้เรียน ทรัพยากรบุคคล และกำลังคนให้มีศักยภาพสูงขึ้น </a:t>
            </a:r>
          </a:p>
        </p:txBody>
      </p:sp>
      <p:sp>
        <p:nvSpPr>
          <p:cNvPr id="102" name="สี่เหลี่ยมผืนผ้า 101"/>
          <p:cNvSpPr/>
          <p:nvPr/>
        </p:nvSpPr>
        <p:spPr bwMode="auto">
          <a:xfrm>
            <a:off x="1718536" y="2119124"/>
            <a:ext cx="2204373" cy="462856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อันดับความสามารถในการแข่งขัน</a:t>
            </a:r>
            <a:br>
              <a:rPr lang="th-TH" sz="15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ของประเทศดีขึ้น</a:t>
            </a:r>
          </a:p>
        </p:txBody>
      </p:sp>
      <p:sp>
        <p:nvSpPr>
          <p:cNvPr id="105" name="รูปห้าเหลี่ยม 104"/>
          <p:cNvSpPr/>
          <p:nvPr/>
        </p:nvSpPr>
        <p:spPr bwMode="auto">
          <a:xfrm>
            <a:off x="101600" y="4399835"/>
            <a:ext cx="1428717" cy="360000"/>
          </a:xfrm>
          <a:prstGeom prst="homePlate">
            <a:avLst>
              <a:gd name="adj" fmla="val 39369"/>
            </a:avLst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ตัวชี้วัดแนวทาง</a:t>
            </a:r>
          </a:p>
        </p:txBody>
      </p:sp>
      <p:sp>
        <p:nvSpPr>
          <p:cNvPr id="110" name="สี่เหลี่ยมผืนผ้า 109"/>
          <p:cNvSpPr/>
          <p:nvPr/>
        </p:nvSpPr>
        <p:spPr bwMode="auto">
          <a:xfrm>
            <a:off x="4034663" y="4342999"/>
            <a:ext cx="1905600" cy="882308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marL="65174" indent="-65174">
              <a:lnSpc>
                <a:spcPct val="80000"/>
              </a:lnSpc>
            </a:pP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055" name="AutoShape 7"/>
          <p:cNvCxnSpPr>
            <a:cxnSpLocks noChangeShapeType="1"/>
          </p:cNvCxnSpPr>
          <p:nvPr/>
        </p:nvCxnSpPr>
        <p:spPr bwMode="auto">
          <a:xfrm>
            <a:off x="8718" y="2008723"/>
            <a:ext cx="12205715" cy="0"/>
          </a:xfrm>
          <a:prstGeom prst="straightConnector1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16" name="สี่เหลี่ยมผืนผ้า 115"/>
          <p:cNvSpPr/>
          <p:nvPr/>
        </p:nvSpPr>
        <p:spPr bwMode="auto">
          <a:xfrm>
            <a:off x="8681260" y="2643238"/>
            <a:ext cx="3265736" cy="430209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พัฒนาระบบเทคโนโลยีทางการศึกษาที่ทันสมัย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มาใช้ให้ครอบคลุมทุกพันธกิจ</a:t>
            </a:r>
          </a:p>
        </p:txBody>
      </p:sp>
      <p:sp>
        <p:nvSpPr>
          <p:cNvPr id="118" name="รูปห้าเหลี่ยม 117"/>
          <p:cNvSpPr/>
          <p:nvPr/>
        </p:nvSpPr>
        <p:spPr bwMode="auto">
          <a:xfrm>
            <a:off x="90564" y="3707592"/>
            <a:ext cx="1428717" cy="360000"/>
          </a:xfrm>
          <a:prstGeom prst="homePlate">
            <a:avLst>
              <a:gd name="adj" fmla="val 39369"/>
            </a:avLst>
          </a:prstGeom>
          <a:ln w="12700">
            <a:solidFill>
              <a:srgbClr val="53DEFF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แนวทา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ง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9" name="รูปห้าเหลี่ยม 118"/>
          <p:cNvSpPr/>
          <p:nvPr/>
        </p:nvSpPr>
        <p:spPr bwMode="auto">
          <a:xfrm>
            <a:off x="107954" y="3169091"/>
            <a:ext cx="1428717" cy="410847"/>
          </a:xfrm>
          <a:prstGeom prst="homePlate">
            <a:avLst>
              <a:gd name="adj" fmla="val 39369"/>
            </a:avLst>
          </a:prstGeom>
          <a:ln w="12700">
            <a:solidFill>
              <a:srgbClr val="53DE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ตัวชี้วัดเป้าหมายแผน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</a:p>
        </p:txBody>
      </p:sp>
      <p:sp>
        <p:nvSpPr>
          <p:cNvPr id="122" name="สี่เหลี่ยมผืนผ้า 121"/>
          <p:cNvSpPr/>
          <p:nvPr/>
        </p:nvSpPr>
        <p:spPr bwMode="auto">
          <a:xfrm>
            <a:off x="1707743" y="4363948"/>
            <a:ext cx="2265600" cy="861360"/>
          </a:xfrm>
          <a:prstGeom prst="rect">
            <a:avLst/>
          </a:prstGeom>
          <a:noFill/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marL="65174" indent="-65174">
              <a:lnSpc>
                <a:spcPct val="80000"/>
              </a:lnSpc>
            </a:pPr>
            <a:endParaRPr lang="th-TH" sz="11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3" name="สี่เหลี่ยมผืนผ้า 122"/>
          <p:cNvSpPr/>
          <p:nvPr/>
        </p:nvSpPr>
        <p:spPr bwMode="auto">
          <a:xfrm>
            <a:off x="8749041" y="3647680"/>
            <a:ext cx="1632868" cy="624000"/>
          </a:xfrm>
          <a:prstGeom prst="rect">
            <a:avLst/>
          </a:prstGeom>
          <a:noFill/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eaLnBrk="0" hangingPunct="0">
              <a:lnSpc>
                <a:spcPct val="80000"/>
              </a:lnSpc>
            </a:pPr>
            <a:r>
              <a:rPr lang="en-US" sz="1100" b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พัฒนาระบบเทคโนโลยีดิจิทัล  </a:t>
            </a:r>
            <a:br>
              <a:rPr lang="th-TH" sz="11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100" b="1" spc="-80" dirty="0" smtClean="0">
                <a:latin typeface="TH SarabunPSK" pitchFamily="34" charset="-34"/>
                <a:cs typeface="TH SarabunPSK" pitchFamily="34" charset="-34"/>
              </a:rPr>
              <a:t>เพื่อการศึกษา การบริการ และการบริหาร</a:t>
            </a:r>
          </a:p>
          <a:p>
            <a:pPr eaLnBrk="0" hangingPunct="0">
              <a:lnSpc>
                <a:spcPct val="80000"/>
              </a:lnSpc>
            </a:pPr>
            <a:r>
              <a:rPr lang="th-TH" sz="900" b="1" spc="-53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เจ้าภาพ </a:t>
            </a:r>
            <a:r>
              <a:rPr lang="en-US" sz="900" b="1" spc="-53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900" b="1" u="sng" spc="-53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900" b="1" u="sng" spc="-53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.ศธ. / </a:t>
            </a:r>
            <a:r>
              <a:rPr lang="th-TH" sz="900" b="1" u="sng" spc="-53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sz="900" b="1" u="sng" spc="-53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/ สอศ. / </a:t>
            </a:r>
            <a:r>
              <a:rPr lang="th-TH" sz="900" b="1" u="sng" spc="-53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สพฐ</a:t>
            </a:r>
            <a:r>
              <a:rPr lang="th-TH" sz="900" b="1" u="sng" spc="-53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900" b="1" spc="-53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 รง./ มท./ อก./ ดศ. / วธ. หอสมุดแห่งชาติ) / กค.</a:t>
            </a:r>
            <a:endParaRPr lang="th-TH" sz="3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วงรี 29"/>
          <p:cNvSpPr/>
          <p:nvPr/>
        </p:nvSpPr>
        <p:spPr bwMode="auto">
          <a:xfrm>
            <a:off x="8737601" y="451887"/>
            <a:ext cx="2000367" cy="1008000"/>
          </a:xfrm>
          <a:prstGeom prst="ellipse">
            <a:avLst/>
          </a:prstGeom>
          <a:noFill/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endParaRPr lang="th-TH" sz="12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วงรี 31"/>
          <p:cNvSpPr/>
          <p:nvPr/>
        </p:nvSpPr>
        <p:spPr bwMode="auto">
          <a:xfrm>
            <a:off x="6574149" y="479576"/>
            <a:ext cx="1344000" cy="1008000"/>
          </a:xfrm>
          <a:prstGeom prst="ellipse">
            <a:avLst/>
          </a:prstGeom>
          <a:noFill/>
          <a:ln>
            <a:solidFill>
              <a:srgbClr val="FF66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endParaRPr lang="th-TH" sz="12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267" y="585154"/>
            <a:ext cx="1727200" cy="852521"/>
          </a:xfrm>
          <a:prstGeom prst="rect">
            <a:avLst/>
          </a:prstGeom>
          <a:noFill/>
        </p:spPr>
        <p:txBody>
          <a:bodyPr wrap="square" lIns="67036" tIns="33518" rIns="67036" bIns="33518" rtlCol="0" anchor="ctr">
            <a:spAutoFit/>
          </a:bodyPr>
          <a:lstStyle/>
          <a:p>
            <a:r>
              <a:rPr lang="th-TH" sz="1700" b="1" dirty="0" smtClean="0">
                <a:latin typeface="TH SarabunPSK" pitchFamily="34" charset="-34"/>
                <a:cs typeface="TH SarabunPSK" pitchFamily="34" charset="-34"/>
              </a:rPr>
              <a:t>แผน ฯ</a:t>
            </a:r>
            <a:r>
              <a:rPr lang="en-US" sz="1700" b="1" dirty="0" smtClean="0">
                <a:latin typeface="TH SarabunPSK" pitchFamily="34" charset="-34"/>
                <a:cs typeface="TH SarabunPSK" pitchFamily="34" charset="-34"/>
              </a:rPr>
              <a:t>12</a:t>
            </a:r>
          </a:p>
          <a:p>
            <a:r>
              <a:rPr lang="th-TH" sz="1700" b="1" dirty="0" smtClean="0">
                <a:latin typeface="TH SarabunPSK" pitchFamily="34" charset="-34"/>
                <a:cs typeface="TH SarabunPSK" pitchFamily="34" charset="-34"/>
              </a:rPr>
              <a:t>ย. </a:t>
            </a:r>
            <a:r>
              <a:rPr lang="en-US" sz="17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700" b="1" dirty="0" smtClean="0">
                <a:latin typeface="TH SarabunPSK" pitchFamily="34" charset="-34"/>
                <a:cs typeface="TH SarabunPSK" pitchFamily="34" charset="-34"/>
              </a:rPr>
              <a:t>เสริมสร้างและพัฒนาศักยภาพทุนมนุษย์</a:t>
            </a:r>
          </a:p>
        </p:txBody>
      </p:sp>
      <p:sp>
        <p:nvSpPr>
          <p:cNvPr id="40" name="สี่เหลี่ยมผืนผ้า 39"/>
          <p:cNvSpPr/>
          <p:nvPr/>
        </p:nvSpPr>
        <p:spPr bwMode="auto">
          <a:xfrm>
            <a:off x="1693444" y="5357152"/>
            <a:ext cx="2267693" cy="895248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eaLnBrk="0" hangingPunct="0">
              <a:lnSpc>
                <a:spcPct val="80000"/>
              </a:lnSpc>
            </a:pP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สี่เหลี่ยมผืนผ้า 41"/>
          <p:cNvSpPr/>
          <p:nvPr/>
        </p:nvSpPr>
        <p:spPr bwMode="auto">
          <a:xfrm>
            <a:off x="1682309" y="6295520"/>
            <a:ext cx="1152000" cy="468000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marL="132677" indent="-132677" algn="ctr">
              <a:lnSpc>
                <a:spcPct val="80000"/>
              </a:lnSpc>
              <a:tabLst>
                <a:tab pos="132677" algn="l"/>
              </a:tabLst>
            </a:pPr>
            <a:endParaRPr lang="th-TH" sz="700" b="1" u="sng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 bwMode="auto">
          <a:xfrm>
            <a:off x="3991847" y="2114597"/>
            <a:ext cx="1905013" cy="462856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พัฒนาครู อาจารย์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ให้มีคุณภาพ</a:t>
            </a:r>
          </a:p>
        </p:txBody>
      </p:sp>
      <p:sp>
        <p:nvSpPr>
          <p:cNvPr id="49" name="สี่เหลี่ยมผืนผ้า 48"/>
          <p:cNvSpPr/>
          <p:nvPr/>
        </p:nvSpPr>
        <p:spPr bwMode="auto">
          <a:xfrm>
            <a:off x="5986770" y="3657597"/>
            <a:ext cx="2697255" cy="5700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eaLnBrk="0" hangingPunct="0">
              <a:lnSpc>
                <a:spcPct val="80000"/>
              </a:lnSpc>
            </a:pPr>
            <a:r>
              <a:rPr lang="en-US" sz="1200" b="1" spc="-53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1200" b="1" spc="-53" dirty="0" smtClean="0">
                <a:latin typeface="TH SarabunPSK" pitchFamily="34" charset="-34"/>
                <a:cs typeface="TH SarabunPSK" pitchFamily="34" charset="-34"/>
              </a:rPr>
              <a:t>ผลิต</a:t>
            </a:r>
            <a:r>
              <a:rPr lang="th-TH" sz="1200" b="1" spc="-53" dirty="0">
                <a:latin typeface="TH SarabunPSK" pitchFamily="34" charset="-34"/>
                <a:cs typeface="TH SarabunPSK" pitchFamily="34" charset="-34"/>
              </a:rPr>
              <a:t>และพัฒนา</a:t>
            </a:r>
            <a:r>
              <a:rPr lang="th-TH" sz="1200" b="1" spc="-53" dirty="0" smtClean="0">
                <a:latin typeface="TH SarabunPSK" pitchFamily="34" charset="-34"/>
                <a:cs typeface="TH SarabunPSK" pitchFamily="34" charset="-34"/>
              </a:rPr>
              <a:t>กำลังคนที่สอดคล้องกับความต้องการ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ของประเทศ </a:t>
            </a:r>
            <a:endParaRPr lang="en-US" sz="1200" b="1" dirty="0" smtClean="0"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lnSpc>
                <a:spcPct val="80000"/>
              </a:lnSpc>
            </a:pPr>
            <a:r>
              <a:rPr lang="en-US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เจ้าภาพ </a:t>
            </a:r>
            <a:r>
              <a:rPr lang="en-US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100" b="1" u="sng" spc="-67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สอศ</a:t>
            </a:r>
            <a:r>
              <a:rPr lang="en-US" sz="1100" b="1" u="sng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/ </a:t>
            </a:r>
            <a:r>
              <a:rPr lang="th-TH" sz="1100" b="1" u="sng" spc="-67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en-US" sz="1100" b="1" u="sng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/ </a:t>
            </a:r>
            <a:r>
              <a:rPr lang="th-TH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รง.</a:t>
            </a:r>
            <a:r>
              <a:rPr lang="en-US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สคช</a:t>
            </a:r>
            <a:r>
              <a:rPr lang="en-US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/ </a:t>
            </a:r>
            <a:r>
              <a:rPr lang="th-TH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</a:t>
            </a:r>
            <a:r>
              <a:rPr lang="en-US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อุตสาหกรรม </a:t>
            </a:r>
            <a:r>
              <a:rPr lang="en-US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 </a:t>
            </a:r>
            <a:r>
              <a:rPr lang="th-TH" sz="1100" b="1" spc="-67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สภาพัฒน์</a:t>
            </a:r>
            <a:r>
              <a:rPr lang="th-TH" sz="1100" b="1" spc="-67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ฯ</a:t>
            </a:r>
            <a:endParaRPr lang="th-TH" sz="1100" b="1" spc="-67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สี่เหลี่ยมผืนผ้า 50"/>
          <p:cNvSpPr/>
          <p:nvPr/>
        </p:nvSpPr>
        <p:spPr bwMode="auto">
          <a:xfrm>
            <a:off x="1700484" y="3646378"/>
            <a:ext cx="2263336" cy="5954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eaLnBrk="0" hangingPunct="0">
              <a:lnSpc>
                <a:spcPct val="80000"/>
              </a:lnSpc>
            </a:pPr>
            <a:r>
              <a:rPr lang="en-US" sz="1200" b="1" spc="-53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1200" b="1" spc="-53" dirty="0" smtClean="0">
                <a:latin typeface="TH SarabunPSK" pitchFamily="34" charset="-34"/>
                <a:cs typeface="TH SarabunPSK" pitchFamily="34" charset="-34"/>
              </a:rPr>
              <a:t>พัฒนาคุณภาพการจัดการเรียนรู้ เพื่อสร้างทักษะ</a:t>
            </a:r>
            <a:br>
              <a:rPr lang="th-TH" sz="1200" b="1" spc="-53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200" b="1" spc="-53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การเรียนรู้ในศตวรรษที่ 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21 </a:t>
            </a:r>
          </a:p>
          <a:p>
            <a:pPr eaLnBrk="0" hangingPunct="0">
              <a:lnSpc>
                <a:spcPct val="800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เจ้าภาพ </a:t>
            </a:r>
            <a:r>
              <a:rPr lang="th-TH" sz="1200" b="1" u="sng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สพฐ</a:t>
            </a:r>
            <a:r>
              <a:rPr lang="en-US" sz="12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sz="1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 </a:t>
            </a:r>
            <a:r>
              <a:rPr lang="th-TH" sz="1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สสวท</a:t>
            </a:r>
            <a:r>
              <a:rPr lang="en-US" sz="1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/ </a:t>
            </a:r>
            <a:r>
              <a:rPr lang="th-TH" sz="1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en-US" sz="1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12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สี่เหลี่ยมผืนผ้า 51"/>
          <p:cNvSpPr/>
          <p:nvPr/>
        </p:nvSpPr>
        <p:spPr bwMode="auto">
          <a:xfrm>
            <a:off x="1700484" y="3183670"/>
            <a:ext cx="10246512" cy="346929"/>
          </a:xfrm>
          <a:prstGeom prst="rect">
            <a:avLst/>
          </a:prstGeom>
          <a:ln w="12700">
            <a:solidFill>
              <a:srgbClr val="53DE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อันดับ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IMD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ด้านการศึกษาดีขึ้น และตัวชี้วัดเพิ่มเติมอื่น ๆ </a:t>
            </a:r>
          </a:p>
        </p:txBody>
      </p:sp>
      <p:sp>
        <p:nvSpPr>
          <p:cNvPr id="53" name="สี่เหลี่ยมผืนผ้า 52"/>
          <p:cNvSpPr/>
          <p:nvPr/>
        </p:nvSpPr>
        <p:spPr bwMode="auto">
          <a:xfrm>
            <a:off x="4029389" y="3651991"/>
            <a:ext cx="1890952" cy="586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eaLnBrk="0" hangingPunct="0">
              <a:lnSpc>
                <a:spcPct val="80000"/>
              </a:lnSpc>
            </a:pPr>
            <a:r>
              <a:rPr lang="en-US" sz="1200" b="1" spc="-67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200" b="1" spc="-67" dirty="0" smtClean="0">
                <a:latin typeface="TH SarabunPSK" pitchFamily="34" charset="-34"/>
                <a:cs typeface="TH SarabunPSK" pitchFamily="34" charset="-34"/>
              </a:rPr>
              <a:t>พัฒนาคุณภาพ</a:t>
            </a:r>
            <a:r>
              <a:rPr lang="th-TH" sz="1200" b="1" spc="-67" dirty="0">
                <a:latin typeface="TH SarabunPSK" pitchFamily="34" charset="-34"/>
                <a:cs typeface="TH SarabunPSK" pitchFamily="34" charset="-34"/>
              </a:rPr>
              <a:t>ระบบการผลิตและ</a:t>
            </a:r>
            <a:r>
              <a:rPr lang="th-TH" sz="1200" b="1" spc="-67" dirty="0" smtClean="0">
                <a:latin typeface="TH SarabunPSK" pitchFamily="34" charset="-34"/>
                <a:cs typeface="TH SarabunPSK" pitchFamily="34" charset="-34"/>
              </a:rPr>
              <a:t>พัฒนา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ครู </a:t>
            </a:r>
            <a:br>
              <a:rPr lang="th-TH" sz="1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   คณาจารย์ และบุคลากรทางการศึกษา</a:t>
            </a:r>
          </a:p>
          <a:p>
            <a:pPr eaLnBrk="0" hangingPunct="0">
              <a:lnSpc>
                <a:spcPct val="80000"/>
              </a:lnSpc>
            </a:pP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เจ้าภาพ </a:t>
            </a: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9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/ </a:t>
            </a:r>
            <a:r>
              <a:rPr lang="th-TH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คุรุสภา </a:t>
            </a: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 </a:t>
            </a:r>
            <a:r>
              <a:rPr lang="th-TH" sz="9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9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ศธ</a:t>
            </a: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/ </a:t>
            </a:r>
            <a:r>
              <a:rPr lang="th-TH" sz="9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สพฐ</a:t>
            </a: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 </a:t>
            </a:r>
            <a:r>
              <a:rPr lang="th-TH" sz="9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สอศ</a:t>
            </a:r>
            <a:r>
              <a:rPr lang="en-US" sz="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9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3" name="สี่เหลี่ยมผืนผ้า 62"/>
          <p:cNvSpPr/>
          <p:nvPr/>
        </p:nvSpPr>
        <p:spPr bwMode="auto">
          <a:xfrm>
            <a:off x="6008399" y="4339144"/>
            <a:ext cx="2627601" cy="920685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endParaRPr lang="en-US" sz="21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66" name="สี่เหลี่ยมผืนผ้า 65"/>
          <p:cNvSpPr/>
          <p:nvPr/>
        </p:nvSpPr>
        <p:spPr bwMode="auto">
          <a:xfrm>
            <a:off x="8709464" y="2103043"/>
            <a:ext cx="3265736" cy="463923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พัฒนาระบบนิเวศทางการศึกษา สำหรับศตวรรษ ที่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21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" name="วงรี 70"/>
          <p:cNvSpPr/>
          <p:nvPr/>
        </p:nvSpPr>
        <p:spPr bwMode="auto">
          <a:xfrm>
            <a:off x="4189743" y="464945"/>
            <a:ext cx="1344000" cy="1008000"/>
          </a:xfrm>
          <a:prstGeom prst="ellipse">
            <a:avLst/>
          </a:prstGeom>
          <a:noFill/>
          <a:ln>
            <a:solidFill>
              <a:srgbClr val="FF66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endParaRPr lang="th-TH" sz="12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3" name="สี่เหลี่ยมผืนผ้า 72"/>
          <p:cNvSpPr/>
          <p:nvPr/>
        </p:nvSpPr>
        <p:spPr bwMode="auto">
          <a:xfrm>
            <a:off x="5994024" y="5351357"/>
            <a:ext cx="2641977" cy="887656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marL="66337" indent="-66337"/>
            <a:endParaRPr lang="th-TH" sz="1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66337" indent="-66337"/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4" name="สี่เหลี่ยมผืนผ้า 73"/>
          <p:cNvSpPr/>
          <p:nvPr/>
        </p:nvSpPr>
        <p:spPr bwMode="auto">
          <a:xfrm>
            <a:off x="5952825" y="2115939"/>
            <a:ext cx="2653412" cy="462856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ศักยภาพกำลังคน </a:t>
            </a:r>
          </a:p>
        </p:txBody>
      </p:sp>
      <p:sp>
        <p:nvSpPr>
          <p:cNvPr id="75" name="สี่เหลี่ยมผืนผ้า 74"/>
          <p:cNvSpPr/>
          <p:nvPr/>
        </p:nvSpPr>
        <p:spPr bwMode="auto">
          <a:xfrm>
            <a:off x="8764286" y="5335591"/>
            <a:ext cx="1624817" cy="886048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endParaRPr lang="en-US" sz="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8" name="สี่เหลี่ยมผืนผ้า 77"/>
          <p:cNvSpPr/>
          <p:nvPr/>
        </p:nvSpPr>
        <p:spPr bwMode="auto">
          <a:xfrm>
            <a:off x="2894655" y="6301537"/>
            <a:ext cx="1056000" cy="468000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t"/>
          <a:lstStyle/>
          <a:p>
            <a:pPr marL="132677" indent="-132677">
              <a:lnSpc>
                <a:spcPct val="80000"/>
              </a:lnSpc>
              <a:tabLst>
                <a:tab pos="132677" algn="l"/>
              </a:tabLst>
            </a:pPr>
            <a:endParaRPr lang="th-TH" sz="7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0" name="สี่เหลี่ยมผืนผ้า 79"/>
          <p:cNvSpPr/>
          <p:nvPr/>
        </p:nvSpPr>
        <p:spPr bwMode="auto">
          <a:xfrm>
            <a:off x="5217370" y="6288658"/>
            <a:ext cx="702972" cy="490607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t"/>
          <a:lstStyle/>
          <a:p>
            <a:pPr lvl="0"/>
            <a:endParaRPr lang="th-TH" sz="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1" name="สี่เหลี่ยมผืนผ้า 80"/>
          <p:cNvSpPr/>
          <p:nvPr/>
        </p:nvSpPr>
        <p:spPr bwMode="auto">
          <a:xfrm>
            <a:off x="4019985" y="6288658"/>
            <a:ext cx="1152000" cy="493143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t"/>
          <a:lstStyle/>
          <a:p>
            <a:pPr marL="132677" indent="-132677" algn="ctr">
              <a:lnSpc>
                <a:spcPct val="80000"/>
              </a:lnSpc>
              <a:tabLst>
                <a:tab pos="132677" algn="l"/>
              </a:tabLst>
            </a:pPr>
            <a:endParaRPr lang="th-TH" sz="3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2" name="สี่เหลี่ยมผืนผ้า 81"/>
          <p:cNvSpPr/>
          <p:nvPr/>
        </p:nvSpPr>
        <p:spPr bwMode="auto">
          <a:xfrm>
            <a:off x="7416800" y="6273800"/>
            <a:ext cx="1226819" cy="488171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t"/>
          <a:lstStyle/>
          <a:p>
            <a:pPr marL="132677" indent="-132677">
              <a:lnSpc>
                <a:spcPct val="80000"/>
              </a:lnSpc>
              <a:tabLst>
                <a:tab pos="132677" algn="l"/>
              </a:tabLst>
            </a:pPr>
            <a:endParaRPr lang="th-TH" sz="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3" name="สี่เหลี่ยมผืนผ้า 82"/>
          <p:cNvSpPr/>
          <p:nvPr/>
        </p:nvSpPr>
        <p:spPr bwMode="auto">
          <a:xfrm>
            <a:off x="6011401" y="6273219"/>
            <a:ext cx="1360723" cy="489600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marL="132677" indent="-132677" algn="ctr">
              <a:lnSpc>
                <a:spcPct val="80000"/>
              </a:lnSpc>
              <a:tabLst>
                <a:tab pos="132677" algn="l"/>
              </a:tabLst>
            </a:pPr>
            <a:endParaRPr lang="th-TH" sz="5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4" name="สี่เหลี่ยมผืนผ้า 83"/>
          <p:cNvSpPr/>
          <p:nvPr/>
        </p:nvSpPr>
        <p:spPr bwMode="auto">
          <a:xfrm>
            <a:off x="8769929" y="6268251"/>
            <a:ext cx="1639384" cy="488171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marL="132677" indent="-132677" algn="ctr">
              <a:lnSpc>
                <a:spcPct val="80000"/>
              </a:lnSpc>
              <a:tabLst>
                <a:tab pos="132677" algn="l"/>
              </a:tabLst>
            </a:pPr>
            <a:endParaRPr lang="th-TH" sz="7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2" name="รูปห้าเหลี่ยม 71"/>
          <p:cNvSpPr/>
          <p:nvPr/>
        </p:nvSpPr>
        <p:spPr bwMode="auto">
          <a:xfrm>
            <a:off x="85082" y="5357152"/>
            <a:ext cx="1428717" cy="360000"/>
          </a:xfrm>
          <a:prstGeom prst="homePlate">
            <a:avLst>
              <a:gd name="adj" fmla="val 39369"/>
            </a:avLst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โครงการ</a:t>
            </a:r>
          </a:p>
        </p:txBody>
      </p:sp>
      <p:sp>
        <p:nvSpPr>
          <p:cNvPr id="88" name="สี่เหลี่ยมผืนผ้า 87"/>
          <p:cNvSpPr/>
          <p:nvPr/>
        </p:nvSpPr>
        <p:spPr bwMode="auto">
          <a:xfrm>
            <a:off x="10439799" y="3661776"/>
            <a:ext cx="1632868" cy="624000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marL="120648" indent="-120648">
              <a:lnSpc>
                <a:spcPct val="80000"/>
              </a:lnSpc>
            </a:pPr>
            <a:r>
              <a:rPr lang="en-US" sz="1100" b="1" spc="-67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1100" b="1" spc="-67" dirty="0" smtClean="0">
                <a:latin typeface="TH SarabunPSK" pitchFamily="34" charset="-34"/>
                <a:cs typeface="TH SarabunPSK" pitchFamily="34" charset="-34"/>
              </a:rPr>
              <a:t>  ขยาย</a:t>
            </a:r>
            <a:r>
              <a:rPr lang="th-TH" sz="1100" b="1" spc="-67" dirty="0">
                <a:latin typeface="TH SarabunPSK" pitchFamily="34" charset="-34"/>
                <a:cs typeface="TH SarabunPSK" pitchFamily="34" charset="-34"/>
              </a:rPr>
              <a:t>โอกาสทาง</a:t>
            </a:r>
            <a:r>
              <a:rPr lang="th-TH" sz="1100" b="1" spc="-67" dirty="0" smtClean="0">
                <a:latin typeface="TH SarabunPSK" pitchFamily="34" charset="-34"/>
                <a:cs typeface="TH SarabunPSK" pitchFamily="34" charset="-34"/>
              </a:rPr>
              <a:t>การศึกษาและ</a:t>
            </a:r>
            <a:r>
              <a:rPr lang="th-TH" sz="1100" b="1" spc="-67" dirty="0">
                <a:latin typeface="TH SarabunPSK" pitchFamily="34" charset="-34"/>
                <a:cs typeface="TH SarabunPSK" pitchFamily="34" charset="-34"/>
              </a:rPr>
              <a:t>การเรียนรู้</a:t>
            </a:r>
            <a:r>
              <a:rPr lang="th-TH" sz="1100" b="1" dirty="0">
                <a:latin typeface="TH SarabunPSK" pitchFamily="34" charset="-34"/>
                <a:cs typeface="TH SarabunPSK" pitchFamily="34" charset="-34"/>
              </a:rPr>
              <a:t>ตลอด</a:t>
            </a: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ชีวิตที่</a:t>
            </a:r>
            <a:r>
              <a:rPr lang="th-TH" sz="1100" b="1" dirty="0">
                <a:latin typeface="TH SarabunPSK" pitchFamily="34" charset="-34"/>
                <a:cs typeface="TH SarabunPSK" pitchFamily="34" charset="-34"/>
              </a:rPr>
              <a:t>มีคุณภาพให้เท่า</a:t>
            </a: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เทียม</a:t>
            </a:r>
            <a:br>
              <a:rPr lang="th-TH" sz="11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100" b="1" dirty="0" smtClean="0">
                <a:latin typeface="TH SarabunPSK" pitchFamily="34" charset="-34"/>
                <a:cs typeface="TH SarabunPSK" pitchFamily="34" charset="-34"/>
              </a:rPr>
              <a:t>และทั่วถึง</a:t>
            </a:r>
          </a:p>
          <a:p>
            <a:pPr eaLnBrk="0" hangingPunct="0">
              <a:lnSpc>
                <a:spcPct val="80000"/>
              </a:lnSpc>
            </a:pPr>
            <a:r>
              <a:rPr lang="th-TH" sz="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เจ้าภาพ </a:t>
            </a:r>
            <a:r>
              <a:rPr lang="th-TH" sz="800" b="1" u="sng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8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.(</a:t>
            </a:r>
            <a:r>
              <a:rPr lang="th-TH" sz="800" b="1" u="sng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กศน</a:t>
            </a:r>
            <a:r>
              <a:rPr lang="th-TH" sz="8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.) </a:t>
            </a:r>
            <a:r>
              <a:rPr lang="th-TH" sz="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/ </a:t>
            </a:r>
            <a:r>
              <a:rPr lang="th-TH" sz="8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sz="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/ สอศ. / ตชด. / กทม. / วท./ พศ./ พม. </a:t>
            </a:r>
            <a:endParaRPr lang="th-TH" sz="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7" name="สี่เหลี่ยมผืนผ้า 86"/>
          <p:cNvSpPr/>
          <p:nvPr/>
        </p:nvSpPr>
        <p:spPr bwMode="auto">
          <a:xfrm>
            <a:off x="10457230" y="6271811"/>
            <a:ext cx="1595077" cy="488171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t"/>
          <a:lstStyle/>
          <a:p>
            <a:pPr marL="132677" indent="-132677">
              <a:lnSpc>
                <a:spcPct val="80000"/>
              </a:lnSpc>
              <a:tabLst>
                <a:tab pos="132677" algn="l"/>
              </a:tabLst>
            </a:pPr>
            <a:endParaRPr lang="th-TH" sz="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25100" y="675189"/>
            <a:ext cx="1360723" cy="560145"/>
          </a:xfrm>
          <a:prstGeom prst="rect">
            <a:avLst/>
          </a:prstGeom>
          <a:noFill/>
        </p:spPr>
        <p:txBody>
          <a:bodyPr wrap="square" lIns="67048" tIns="33524" rIns="67048" bIns="33524" rtlCol="0" anchor="ctr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ผลคะแนนสอบ</a:t>
            </a:r>
          </a:p>
          <a:p>
            <a:pPr algn="ctr"/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PISA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ไม่ต่ำกว่า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500</a:t>
            </a:r>
            <a:endParaRPr lang="th-TH" sz="55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181321" y="719253"/>
            <a:ext cx="1360723" cy="560148"/>
          </a:xfrm>
          <a:prstGeom prst="rect">
            <a:avLst/>
          </a:prstGeom>
          <a:noFill/>
        </p:spPr>
        <p:txBody>
          <a:bodyPr wrap="square" lIns="67048" tIns="33524" rIns="67048" bIns="33524" rtlCol="0" anchor="ctr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การอ่าน ของคนไทยเพิ่มขึ้นร้อยละ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85</a:t>
            </a:r>
            <a:endParaRPr lang="th-TH" sz="55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87580" y="698999"/>
            <a:ext cx="1360723" cy="652478"/>
          </a:xfrm>
          <a:prstGeom prst="rect">
            <a:avLst/>
          </a:prstGeom>
          <a:noFill/>
        </p:spPr>
        <p:txBody>
          <a:bodyPr wrap="square" lIns="67048" tIns="33524" rIns="67048" bIns="33524" rtlCol="0" anchor="ctr">
            <a:spAutoFit/>
          </a:bodyPr>
          <a:lstStyle/>
          <a:p>
            <a:pPr algn="ctr"/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การใช้อินเทอร์เนต เพื่อการศึกษา</a:t>
            </a:r>
            <a:endParaRPr lang="th-TH" sz="1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750768" y="858381"/>
            <a:ext cx="1360723" cy="560148"/>
          </a:xfrm>
          <a:prstGeom prst="rect">
            <a:avLst/>
          </a:prstGeom>
          <a:noFill/>
        </p:spPr>
        <p:txBody>
          <a:bodyPr wrap="square" lIns="67048" tIns="33524" rIns="67048" bIns="33524" rtlCol="0" anchor="ctr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เพิ่มศักยภาพกำลังคนรองรับ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Thailand 4.0</a:t>
            </a:r>
            <a:endParaRPr lang="th-TH" sz="1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6" name="สี่เหลี่ยมผืนผ้า 75"/>
          <p:cNvSpPr/>
          <p:nvPr/>
        </p:nvSpPr>
        <p:spPr bwMode="auto">
          <a:xfrm>
            <a:off x="4016201" y="5357152"/>
            <a:ext cx="1905600" cy="889211"/>
          </a:xfrm>
          <a:prstGeom prst="rect">
            <a:avLst/>
          </a:prstGeom>
          <a:ln w="127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r>
              <a:rPr lang="en-US" sz="11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9" name="รูปห้าเหลี่ยม 98"/>
          <p:cNvSpPr/>
          <p:nvPr/>
        </p:nvSpPr>
        <p:spPr bwMode="auto">
          <a:xfrm>
            <a:off x="101600" y="6332336"/>
            <a:ext cx="1428717" cy="360000"/>
          </a:xfrm>
          <a:prstGeom prst="homePlate">
            <a:avLst>
              <a:gd name="adj" fmla="val 39369"/>
            </a:avLst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ผู้รับผิดชอบ</a:t>
            </a:r>
          </a:p>
        </p:txBody>
      </p:sp>
      <p:sp>
        <p:nvSpPr>
          <p:cNvPr id="57" name="สี่เหลี่ยมผืนผ้า 56"/>
          <p:cNvSpPr/>
          <p:nvPr/>
        </p:nvSpPr>
        <p:spPr bwMode="auto">
          <a:xfrm>
            <a:off x="8793285" y="4339485"/>
            <a:ext cx="1640100" cy="900000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" name="สี่เหลี่ยมผืนผ้า 57"/>
          <p:cNvSpPr/>
          <p:nvPr/>
        </p:nvSpPr>
        <p:spPr bwMode="auto">
          <a:xfrm>
            <a:off x="10482870" y="4340323"/>
            <a:ext cx="1595077" cy="900000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endParaRPr lang="th-TH" sz="8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" name="สี่เหลี่ยมผืนผ้า 58"/>
          <p:cNvSpPr/>
          <p:nvPr/>
        </p:nvSpPr>
        <p:spPr bwMode="auto">
          <a:xfrm>
            <a:off x="10464800" y="5334975"/>
            <a:ext cx="1595077" cy="868131"/>
          </a:xfrm>
          <a:prstGeom prst="rect">
            <a:avLst/>
          </a:prstGeom>
          <a:ln w="12700"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3851" tIns="46925" rIns="93851" bIns="46925" rtlCol="0" anchor="ctr"/>
          <a:lstStyle/>
          <a:p>
            <a:endParaRPr lang="th-TH" sz="1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04874" y="4433900"/>
            <a:ext cx="2278941" cy="538605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endParaRPr lang="en-US" sz="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900" b="1" dirty="0" smtClean="0">
                <a:latin typeface="TH SarabunPSK" pitchFamily="34" charset="-34"/>
                <a:cs typeface="TH SarabunPSK" pitchFamily="34" charset="-34"/>
              </a:rPr>
              <a:t>- STEAM / WIL/ OBE   </a:t>
            </a:r>
            <a:endParaRPr lang="th-TH" sz="19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17187" y="4343398"/>
            <a:ext cx="2540000" cy="1000270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r>
              <a:rPr lang="en-US" sz="1900" b="1" dirty="0" smtClean="0">
                <a:latin typeface="TH SarabunPSK" pitchFamily="34" charset="-34"/>
                <a:cs typeface="TH SarabunPSK" pitchFamily="34" charset="-34"/>
              </a:rPr>
              <a:t>-Employability rate</a:t>
            </a:r>
          </a:p>
          <a:p>
            <a:r>
              <a:rPr lang="en-US" sz="1900" b="1" dirty="0" smtClean="0">
                <a:latin typeface="TH SarabunPSK" pitchFamily="34" charset="-34"/>
                <a:cs typeface="TH SarabunPSK" pitchFamily="34" charset="-34"/>
              </a:rPr>
              <a:t>-Graduation rate</a:t>
            </a:r>
          </a:p>
          <a:p>
            <a:r>
              <a:rPr lang="en-US" sz="1900" b="1" dirty="0" smtClean="0">
                <a:latin typeface="TH SarabunPSK" pitchFamily="34" charset="-34"/>
                <a:cs typeface="TH SarabunPSK" pitchFamily="34" charset="-34"/>
              </a:rPr>
              <a:t>-Employability Satisfaction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01710" y="4415604"/>
            <a:ext cx="1828797" cy="605546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 marL="65174" indent="-65174">
              <a:lnSpc>
                <a:spcPct val="80000"/>
              </a:lnSpc>
            </a:pPr>
            <a:r>
              <a:rPr lang="en-US" sz="1900" b="1" dirty="0" smtClean="0">
                <a:latin typeface="TH SarabunPSK" pitchFamily="34" charset="-34"/>
                <a:cs typeface="TH SarabunPSK" pitchFamily="34" charset="-34"/>
              </a:rPr>
              <a:t>- OBE  Teaching education Training  </a:t>
            </a:r>
            <a:endParaRPr lang="th-TH" sz="19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725323" y="4287228"/>
            <a:ext cx="1625597" cy="984881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pPr>
              <a:buFontTx/>
              <a:buChar char="-"/>
            </a:pPr>
            <a:r>
              <a:rPr lang="en-US" sz="1400" b="1" spc="-67" dirty="0" smtClean="0">
                <a:latin typeface="TH SarabunPSK" pitchFamily="34" charset="-34"/>
                <a:cs typeface="TH SarabunPSK" pitchFamily="34" charset="-34"/>
              </a:rPr>
              <a:t> Number of ICT services </a:t>
            </a:r>
            <a:br>
              <a:rPr lang="en-US" sz="1400" b="1" spc="-67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or </a:t>
            </a:r>
          </a:p>
          <a:p>
            <a:pPr>
              <a:buFontTx/>
              <a:buChar char="-"/>
            </a:pP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 Number of data base from ID (13 digits)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512067" y="4345061"/>
            <a:ext cx="1523997" cy="815604"/>
          </a:xfrm>
          <a:prstGeom prst="rect">
            <a:avLst/>
          </a:prstGeom>
          <a:noFill/>
        </p:spPr>
        <p:txBody>
          <a:bodyPr wrap="square" lIns="121917" tIns="60958" rIns="121917" bIns="60958" rtlCol="0" anchor="ctr">
            <a:spAutoFit/>
          </a:bodyPr>
          <a:lstStyle/>
          <a:p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- Number of Work experience program</a:t>
            </a:r>
          </a:p>
          <a:p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- Number of MOOCs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823367" y="528310"/>
            <a:ext cx="1828800" cy="991032"/>
          </a:xfrm>
          <a:prstGeom prst="rect">
            <a:avLst/>
          </a:prstGeom>
          <a:noFill/>
        </p:spPr>
        <p:txBody>
          <a:bodyPr wrap="square" lIns="67048" tIns="33524" rIns="67048" bIns="33524" rtlCol="0" anchor="ctr">
            <a:spAutoFit/>
          </a:bodyPr>
          <a:lstStyle/>
          <a:p>
            <a:pPr algn="ctr"/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แรงงงานขอเทียบโอนประสบการณ์และความรู้เพื่อขอรับวุฒิ ปวช. ปวส. เพิมขึ้น ร้อยละ 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ต่อปี</a:t>
            </a:r>
            <a:endParaRPr lang="th-TH" sz="15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6" name="Shape 105"/>
          <p:cNvCxnSpPr/>
          <p:nvPr/>
        </p:nvCxnSpPr>
        <p:spPr>
          <a:xfrm>
            <a:off x="10637071" y="683218"/>
            <a:ext cx="1202539" cy="190111"/>
          </a:xfrm>
          <a:prstGeom prst="bentConnector2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0544892" y="468517"/>
            <a:ext cx="1360723" cy="313927"/>
          </a:xfrm>
          <a:prstGeom prst="rect">
            <a:avLst/>
          </a:prstGeom>
          <a:noFill/>
        </p:spPr>
        <p:txBody>
          <a:bodyPr wrap="square" lIns="67048" tIns="33524" rIns="67048" bIns="33524" rtlCol="0" anchor="ctr">
            <a:spAutoFit/>
          </a:bodyPr>
          <a:lstStyle/>
          <a:p>
            <a:pPr algn="ctr"/>
            <a:r>
              <a:rPr lang="th-TH" sz="1600" i="1" dirty="0" smtClean="0">
                <a:latin typeface="TH SarabunPSK" pitchFamily="34" charset="-34"/>
                <a:cs typeface="TH SarabunPSK" pitchFamily="34" charset="-34"/>
              </a:rPr>
              <a:t>ถ้าปรับ ตชว. แผน </a:t>
            </a:r>
            <a:r>
              <a:rPr lang="en-US" sz="1600" i="1" dirty="0" smtClean="0">
                <a:latin typeface="TH SarabunPSK" pitchFamily="34" charset="-34"/>
                <a:cs typeface="TH SarabunPSK" pitchFamily="34" charset="-34"/>
              </a:rPr>
              <a:t>12</a:t>
            </a:r>
            <a:r>
              <a:rPr lang="th-TH" sz="1600" i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5500" i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69319" y="56709"/>
            <a:ext cx="11546995" cy="4924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th-TH" alt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(ร่าง) กรอบแผนงานบูรณาการยกระดับคุณภาพการศึกษาและการเรียนรู้ให้มีคุณภาพเท่าเทียมและทั่วถึง ประจำปีงบประมาณ พ.ศ. </a:t>
            </a:r>
            <a:r>
              <a:rPr lang="en-US" alt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r>
              <a:rPr lang="th-TH" alt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altLang="th-TH" sz="27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7543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98661" y="1224993"/>
            <a:ext cx="11109489" cy="1217956"/>
          </a:xfrm>
          <a:prstGeom prst="snip2Diag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t"/>
          <a:lstStyle/>
          <a:p>
            <a:pPr>
              <a:tabLst>
                <a:tab pos="1608138" algn="l"/>
              </a:tabLst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ผลสัมฤทธิ์ (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Impact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ผู้เรียนและประชาชนกลุ่มเป้าหมายเข้าถึงบริการทางการศึกษาและการเรียนรู้ที่มีคุณภาพ หลากหลาย สอดคล้องกับความต้องการของบุคคล </a:t>
            </a:r>
            <a:br>
              <a:rPr lang="th-TH" sz="2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	สามารถพัฒนาทักษะชีวิต ทักษะอาชีพได้อย่างต่อเนื่อง รวมทั้งนำไปต่อยอดอาชีพให้ประสบความสำเร็จและมีคุณภาพชีวิตที่ดีขึ้น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ประเด็นจากที่ประชุม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อันดับความสามารถในการแข่งขันของประเทศดีขึ้น       	- พัฒนาครู อาจารย์ให้มีคุณภาพ    </a:t>
            </a:r>
            <a:b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- ศักยภาพกำลังคน 				- พัฒนาระบบนิเวศทางการศึกษา สำหรับศตวรรษ ที่ 21</a:t>
            </a:r>
            <a:b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88028" y="3820473"/>
            <a:ext cx="11109489" cy="2996583"/>
          </a:xfrm>
          <a:prstGeom prst="snip2DiagRect">
            <a:avLst/>
          </a:prstGeom>
          <a:ln w="12700">
            <a:solidFill>
              <a:srgbClr val="00B050"/>
            </a:solidFill>
          </a:ln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ตัวชี้วัดหลัก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1. อันดับความสามารถในการแข่งขันของประเทศด้านการศึกษาของ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IMD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ดีขึ้นจากปี 2561 ไม่น้อยกว่า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อันดับ </a:t>
            </a:r>
            <a:r>
              <a:rPr lang="th-TH" sz="2400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</a:t>
            </a:r>
            <a:endParaRPr lang="en-US" sz="2400" dirty="0" smtClean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357313" indent="-196850">
              <a:spcBef>
                <a:spcPts val="0"/>
              </a:spcBef>
              <a:buNone/>
            </a:pP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2. ร้อยละของครู คณาจารย์ และบุคลากรทางการศึกษาที่ได้รับการพัฒนาตามหลักสูตรที่มีมาตรฐาน ได้รับการประเมินเพื่อขอรับ/ต่อใบประกอบวิชาชีพหรือการประเมินวิทยฐานะ </a:t>
            </a:r>
            <a:endParaRPr lang="en-US" sz="2400" i="1" dirty="0" smtClean="0">
              <a:latin typeface="TH SarabunPSK" pitchFamily="34" charset="-34"/>
              <a:cs typeface="TH SarabunPSK" pitchFamily="34" charset="-34"/>
            </a:endParaRPr>
          </a:p>
          <a:p>
            <a:pPr marL="1357313" indent="-196850">
              <a:spcBef>
                <a:spcPts val="0"/>
              </a:spcBef>
              <a:buNone/>
            </a:pPr>
            <a:r>
              <a:rPr lang="en-US" sz="2400" i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มีระบบฐานข้อมูลรายบุคคลผู้เรียนที่อ้างอิงจากเลขประจำตัวประชาชน 13 หลักที่สามารถเชื่อมโยงและแลกเปลี่ยนฐานข้อมูล รวมทั้งใช้ประโยชน์ร่วมกันระหว่างกระทรวงและหน่วยงานได้อย่างมีประสิทธิภาพ</a:t>
            </a:r>
            <a:endParaRPr lang="en-US" sz="2400" i="1" dirty="0" smtClean="0">
              <a:latin typeface="TH SarabunPSK" pitchFamily="34" charset="-34"/>
              <a:cs typeface="TH SarabunPSK" pitchFamily="34" charset="-34"/>
            </a:endParaRPr>
          </a:p>
          <a:p>
            <a:pPr marL="1357313" indent="-196850">
              <a:spcBef>
                <a:spcPts val="0"/>
              </a:spcBef>
              <a:buNone/>
              <a:tabLst>
                <a:tab pos="1609725" algn="l"/>
              </a:tabLst>
            </a:pPr>
            <a:r>
              <a:rPr lang="en-US" sz="2400" i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อัตราการเข้าเรียน</a:t>
            </a:r>
            <a:r>
              <a:rPr lang="th-TH" sz="2400" i="1" u="sng" dirty="0" smtClean="0">
                <a:latin typeface="TH SarabunPSK" pitchFamily="34" charset="-34"/>
                <a:cs typeface="TH SarabunPSK" pitchFamily="34" charset="-34"/>
              </a:rPr>
              <a:t>สุทธิ</a:t>
            </a: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ระดับประถมศึกษาและระดับมัธยมศึกษาเพิ่มขึ้น </a:t>
            </a:r>
            <a:br>
              <a:rPr lang="th-TH" sz="2400" i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หรือ อัตราการเข้าเรียน</a:t>
            </a:r>
            <a:r>
              <a:rPr lang="th-TH" sz="2400" i="1" u="sng" dirty="0" smtClean="0">
                <a:latin typeface="TH SarabunPSK" pitchFamily="34" charset="-34"/>
                <a:cs typeface="TH SarabunPSK" pitchFamily="34" charset="-34"/>
              </a:rPr>
              <a:t>รวม</a:t>
            </a: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ระดับประถมศึกษาและระดับมัธยมศึกษาเพิ่มขึ้น </a:t>
            </a:r>
            <a:br>
              <a:rPr lang="th-TH" sz="2400" i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i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</a:t>
            </a: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ร้อยละ 100 ในระดับประถมศึกษาและมัธยมศึกษาตอนต้น  </a:t>
            </a:r>
            <a:r>
              <a:rPr lang="th-TH" sz="2400" i="1" dirty="0" smtClean="0">
                <a:latin typeface="TH SarabunPSK" pitchFamily="34" charset="-34"/>
                <a:cs typeface="TH SarabunPSK" pitchFamily="34" charset="-34"/>
                <a:sym typeface="Wingdings"/>
              </a:rPr>
              <a:t></a:t>
            </a:r>
            <a:r>
              <a:rPr lang="th-TH" sz="2400" i="1" dirty="0" smtClean="0">
                <a:latin typeface="TH SarabunPSK" pitchFamily="34" charset="-34"/>
                <a:cs typeface="TH SarabunPSK" pitchFamily="34" charset="-34"/>
              </a:rPr>
              <a:t> ร้อยละ 80 ในระดับมัธยมศึกษาตอนปลาย)</a:t>
            </a:r>
            <a:endParaRPr lang="en-US" sz="2400" i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 bwMode="auto">
          <a:xfrm>
            <a:off x="791569" y="2519501"/>
            <a:ext cx="11109489" cy="1233634"/>
          </a:xfrm>
          <a:prstGeom prst="snip2Diag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8461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461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2pPr>
            <a:lvl3pPr algn="l" defTabSz="8461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3pPr>
            <a:lvl4pPr algn="l" defTabSz="8461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4pPr>
            <a:lvl5pPr algn="l" defTabSz="8461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5pPr>
            <a:lvl6pPr marL="403250" algn="l" defTabSz="84710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7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6pPr>
            <a:lvl7pPr marL="806501" algn="l" defTabSz="84710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7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7pPr>
            <a:lvl8pPr marL="1209751" algn="l" defTabSz="84710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7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8pPr>
            <a:lvl9pPr marL="1613002" algn="l" defTabSz="84710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7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9pPr>
          </a:lstStyle>
          <a:p>
            <a:pPr marL="1797050" indent="-1797050"/>
            <a:r>
              <a:rPr lang="th-TH" sz="2000" b="1" spc="50" dirty="0" smtClean="0">
                <a:latin typeface="TH SarabunPSK" pitchFamily="34" charset="-34"/>
                <a:cs typeface="TH SarabunPSK" pitchFamily="34" charset="-34"/>
              </a:rPr>
              <a:t>เป้าหมาย (</a:t>
            </a:r>
            <a:r>
              <a:rPr lang="en-US" sz="2000" b="1" spc="50" dirty="0" smtClean="0">
                <a:latin typeface="TH SarabunPSK" pitchFamily="34" charset="-34"/>
                <a:cs typeface="TH SarabunPSK" pitchFamily="34" charset="-34"/>
              </a:rPr>
              <a:t>Outcome</a:t>
            </a:r>
            <a:r>
              <a:rPr lang="th-TH" sz="2000" b="1" spc="50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2000" b="1" spc="5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spc="50" dirty="0" smtClean="0">
                <a:latin typeface="TH SarabunPSK" pitchFamily="34" charset="-34"/>
                <a:cs typeface="TH SarabunPSK" pitchFamily="34" charset="-34"/>
              </a:rPr>
              <a:t>ปี 2562 ผู้เรียนได้รับการศึกษาที่มีคุณภาพ มาตรฐาน มีผลสัมฤทธิ์ทางการเรียนสูงขึ้น เกิดการเรียนรู้ตลอดชีวิตอย่างทั่วถึง มีทักษะและศักยภาพในการประกอบอาชีพที่สอดคล้องกับความต้องการของประเทศ </a:t>
            </a:r>
            <a:r>
              <a:rPr lang="en-US" sz="2000" spc="5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2333625" indent="-2333625"/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ประเด็นจากที่ประชุม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ยกระดับศักยภาพผู้เรียน ทรัพยากรบุคคล และกำลังคนให้มีศักยภาพสูงขึ้น  </a:t>
            </a:r>
          </a:p>
          <a:p>
            <a:pPr marL="2333625" indent="-804863"/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พัฒนาระบบเทคโนโลยีทางการศึกษาที่ทันสมัยมาใช้ให้ครอบคลุมทุกพันธกิจ</a:t>
            </a:r>
          </a:p>
          <a:p>
            <a:pPr marL="2333625" indent="-2333625"/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2333625" indent="-2333625"/>
            <a:endParaRPr lang="th-TH" sz="2000" b="1" spc="5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73459" y="192145"/>
            <a:ext cx="113109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(ร่าง) กรอบแผนงานบูรณาการยกระดับคุณภาพ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การศึกษาและ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การเรียนรู้ให้มีคุณภาพ เท่าเทียมและทั่วถึง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ประจำปีงบประมาณ พ.ศ. 2562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2128345" y="4508938"/>
            <a:ext cx="94593" cy="208104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1072056" y="5066608"/>
            <a:ext cx="917974" cy="1052588"/>
          </a:xfrm>
          <a:prstGeom prst="rect">
            <a:avLst/>
          </a:prstGeom>
          <a:noFill/>
        </p:spPr>
        <p:txBody>
          <a:bodyPr wrap="square" lIns="67048" tIns="33524" rIns="67048" bIns="33524" rtlCol="0" anchor="ctr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ต้องทบทวนหลังจากสรุปภาพรวมแล้วอีกครั้ง</a:t>
            </a:r>
            <a:endParaRPr lang="th-TH" sz="1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15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491688144"/>
              </p:ext>
            </p:extLst>
          </p:nvPr>
        </p:nvGraphicFramePr>
        <p:xfrm>
          <a:off x="766727" y="1187503"/>
          <a:ext cx="109928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6411" y="276448"/>
            <a:ext cx="10613197" cy="78319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แนวทางการดำเนินงาน 5 แนวทาง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19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176853" y="63064"/>
            <a:ext cx="10846825" cy="1009943"/>
            <a:chOff x="549644" y="60159"/>
            <a:chExt cx="10193129" cy="560880"/>
          </a:xfrm>
          <a:noFill/>
        </p:grpSpPr>
        <p:sp>
          <p:nvSpPr>
            <p:cNvPr id="5" name="Rounded Rectangle 4"/>
            <p:cNvSpPr/>
            <p:nvPr/>
          </p:nvSpPr>
          <p:spPr>
            <a:xfrm>
              <a:off x="549644" y="60159"/>
              <a:ext cx="10193129" cy="560880"/>
            </a:xfrm>
            <a:prstGeom prst="snip2Diag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77024" y="87539"/>
              <a:ext cx="10138369" cy="506120"/>
            </a:xfrm>
            <a:prstGeom prst="snip2Diag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b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3200" b="1" kern="1200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</a:t>
              </a:r>
              <a:r>
                <a:rPr lang="th-TH" sz="3200" b="1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...................................................................................................................</a:t>
              </a:r>
              <a:endParaRPr lang="th-TH" sz="3200" b="1" kern="1200" spc="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7" name="Round Diagonal Corner Rectangle 6"/>
          <p:cNvSpPr/>
          <p:nvPr/>
        </p:nvSpPr>
        <p:spPr>
          <a:xfrm>
            <a:off x="1087265" y="1256704"/>
            <a:ext cx="8448147" cy="578882"/>
          </a:xfrm>
          <a:prstGeom prst="round2Diag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ประเด็นสำหรับการเสนอโครงการในลักษณะ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 </a:t>
            </a:r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ของหน่วยงาน</a:t>
            </a:r>
            <a:endParaRPr lang="en-US" b="1" spc="100" dirty="0" smtClean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17467" y="2049032"/>
            <a:ext cx="110546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ชุดโครงการ/โครงการ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กิจกรรมหลัก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ตัวชี้วัดโครงการ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หน่วยงานร่วมบูรณาการ</a:t>
            </a:r>
            <a:endParaRPr lang="en-US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0043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83534" y="2619406"/>
            <a:ext cx="10052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ประเด็นเสนอเบื้องต้นเพื่อจัดทำโครงการ </a:t>
            </a:r>
            <a:r>
              <a:rPr kumimoji="0" lang="en-US" sz="4000" b="1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b="1" spc="3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ภายใต้แผนบูรณาการยกระดับคุณภาพการศึกษาฯ</a:t>
            </a:r>
            <a:r>
              <a:rPr kumimoji="0" lang="en-US" sz="3200" b="1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endParaRPr kumimoji="0" lang="en-US" sz="4800" b="0" i="0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77923" y="1741324"/>
            <a:ext cx="11204812" cy="480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1.1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โครงการยกระดับการจัดการเรียนการสอนในสถานศึกษาขั้นพื้นฐานทุกสังกัดด้วย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STEAM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กิจกรรมสำคัญ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เช่น การพัฒนารูปแบบการจัดการเรียนการสอนแบบ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STEAM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ขยายศูนย์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STEAM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ในระดับภูมิภาค </a:t>
            </a:r>
          </a:p>
          <a:p>
            <a:pPr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บูรณาการพัฒนาการฝึกอบรมครูผู้สอนครบวงจร และมีสถานศึกษาทุกสังกัดเข้าร่วมเครือข่าย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1433513" marR="0" lvl="0" indent="-806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[STEAM: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Science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ความรู้ทางวิทยาศาสตร์และการตั้งคำถาม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14335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Technology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ความเข้าใจและความสามารถในการใช้เทคโนโลยี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14335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Engineering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ความรู้ทางวิศวกรรมศาสตร์และการคิดเพื่อหาทางแก้ปัญหา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14335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Art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ความรู้และทักษะทางศิลปะ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14335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Mathematics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ความรู้ด้านคณิตศาสตร์และระบบคิดของเหตุผลและการหาความสัมพันธ์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]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หน่วยงานร่วมบูรณาการ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ศธ. (สสวท., สพฐ., สป., ม/ส), มท. (สถ.), วธ., กก., วท., รง., กทม., บช. ตชด.</a:t>
            </a:r>
          </a:p>
          <a:p>
            <a:pPr marL="228600" marR="0" indent="-228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1.2 โครงการยกระดับผลสัมฤทธิ์ทางการเรียนระดับชาติ </a:t>
            </a:r>
            <a:r>
              <a:rPr lang="en-US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(O-Net) </a:t>
            </a: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ที่สอดคล้องกับบริบทพื้นที่ </a:t>
            </a:r>
            <a:endParaRPr lang="en-US" dirty="0" smtClean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marL="45021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b="1" spc="-50" dirty="0" smtClean="0">
                <a:latin typeface="TH SarabunPSK" pitchFamily="34" charset="-34"/>
                <a:ea typeface="Calibri"/>
                <a:cs typeface="TH SarabunPSK" pitchFamily="34" charset="-34"/>
              </a:rPr>
              <a:t>หน่วยงานร่วมบูรณาการ</a:t>
            </a:r>
            <a:r>
              <a:rPr lang="en-US" b="1" spc="-50" dirty="0" smtClean="0">
                <a:latin typeface="TH SarabunPSK" pitchFamily="34" charset="-34"/>
                <a:ea typeface="Calibri"/>
                <a:cs typeface="TH SarabunPSK" pitchFamily="34" charset="-34"/>
              </a:rPr>
              <a:t>:</a:t>
            </a:r>
            <a:r>
              <a:rPr lang="en-US" spc="-50" dirty="0" smtClean="0"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spc="-50" dirty="0" smtClean="0">
                <a:latin typeface="TH SarabunPSK" pitchFamily="34" charset="-34"/>
                <a:ea typeface="Calibri"/>
                <a:cs typeface="TH SarabunPSK" pitchFamily="34" charset="-34"/>
              </a:rPr>
              <a:t>ศธ. (สป. (ศธภ., ศธจ., สช.), สพฐ., ม/ส) , กก., มท. (สถ.)</a:t>
            </a:r>
            <a:r>
              <a:rPr lang="en-US" spc="-50" dirty="0" smtClean="0">
                <a:latin typeface="TH SarabunPSK" pitchFamily="34" charset="-34"/>
                <a:ea typeface="Calibri"/>
                <a:cs typeface="TH SarabunPSK" pitchFamily="34" charset="-34"/>
              </a:rPr>
              <a:t>, </a:t>
            </a:r>
            <a:r>
              <a:rPr lang="th-TH" spc="-50" dirty="0" smtClean="0">
                <a:latin typeface="TH SarabunPSK" pitchFamily="34" charset="-34"/>
                <a:ea typeface="Calibri"/>
                <a:cs typeface="TH SarabunPSK" pitchFamily="34" charset="-34"/>
              </a:rPr>
              <a:t>วธ.</a:t>
            </a:r>
            <a:r>
              <a:rPr lang="en-US" spc="-50" dirty="0" smtClean="0">
                <a:latin typeface="TH SarabunPSK" pitchFamily="34" charset="-34"/>
                <a:ea typeface="Calibri"/>
                <a:cs typeface="TH SarabunPSK" pitchFamily="34" charset="-34"/>
              </a:rPr>
              <a:t>, </a:t>
            </a:r>
            <a:r>
              <a:rPr lang="th-TH" spc="-50" dirty="0" smtClean="0">
                <a:latin typeface="TH SarabunPSK" pitchFamily="34" charset="-34"/>
                <a:ea typeface="Calibri"/>
                <a:cs typeface="TH SarabunPSK" pitchFamily="34" charset="-34"/>
              </a:rPr>
              <a:t>กก., พศ., กทม., บช. ตชด.</a:t>
            </a:r>
            <a:endParaRPr kumimoji="0" lang="th-TH" sz="4400" b="0" i="0" u="none" strike="noStrike" cap="none" spc="-50" normalizeH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18" name="Picture 6" descr="C:\Users\Pear\Downloads\painting-palet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6039">
            <a:off x="10612822" y="3541001"/>
            <a:ext cx="959068" cy="959068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1176853" y="146058"/>
            <a:ext cx="10846825" cy="700109"/>
            <a:chOff x="549644" y="60159"/>
            <a:chExt cx="10193129" cy="560880"/>
          </a:xfrm>
          <a:noFill/>
        </p:grpSpPr>
        <p:sp>
          <p:nvSpPr>
            <p:cNvPr id="5" name="Rounded Rectangle 4"/>
            <p:cNvSpPr/>
            <p:nvPr/>
          </p:nvSpPr>
          <p:spPr>
            <a:xfrm>
              <a:off x="549644" y="60159"/>
              <a:ext cx="10193129" cy="560880"/>
            </a:xfrm>
            <a:prstGeom prst="snip2Diag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77024" y="87539"/>
              <a:ext cx="10138369" cy="506120"/>
            </a:xfrm>
            <a:prstGeom prst="snip2Diag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3200" b="1" kern="1200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1 </a:t>
              </a:r>
              <a:r>
                <a:rPr lang="th-TH" sz="3200" b="1" spc="-4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พัฒนาคุณภาพ</a:t>
              </a:r>
              <a:r>
                <a:rPr lang="th-TH" sz="3200" b="1" spc="-40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การจัดการเรียนรู้ เพื่อสร้างทักษะ</a:t>
              </a:r>
              <a:r>
                <a:rPr lang="th-TH" sz="3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การเรียนรู้ในศตวรรษที่ </a:t>
              </a:r>
              <a:r>
                <a:rPr lang="en-US" sz="3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21 </a:t>
              </a:r>
              <a:r>
                <a:rPr lang="th-TH" sz="3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</a:p>
          </p:txBody>
        </p:sp>
      </p:grpSp>
      <p:sp>
        <p:nvSpPr>
          <p:cNvPr id="7" name="Round Diagonal Corner Rectangle 6"/>
          <p:cNvSpPr/>
          <p:nvPr/>
        </p:nvSpPr>
        <p:spPr>
          <a:xfrm>
            <a:off x="1196993" y="983744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pic>
        <p:nvPicPr>
          <p:cNvPr id="13314" name="Picture 2" descr="H:\SDGs\icon for infographic\201586-education.png"/>
          <p:cNvPicPr>
            <a:picLocks noChangeAspect="1" noChangeArrowheads="1"/>
          </p:cNvPicPr>
          <p:nvPr/>
        </p:nvPicPr>
        <p:blipFill>
          <a:blip r:embed="rId3" cstate="print"/>
          <a:srcRect l="36945" t="35710" r="38219" b="37107"/>
          <a:stretch>
            <a:fillRect/>
          </a:stretch>
        </p:blipFill>
        <p:spPr bwMode="auto">
          <a:xfrm>
            <a:off x="10563368" y="2743202"/>
            <a:ext cx="1064526" cy="1095233"/>
          </a:xfrm>
          <a:prstGeom prst="rect">
            <a:avLst/>
          </a:prstGeom>
          <a:noFill/>
        </p:spPr>
      </p:pic>
      <p:pic>
        <p:nvPicPr>
          <p:cNvPr id="13317" name="Picture 5" descr="H:\SDGs\icon for infographic\computer-tool-for-educati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442133" y="3141424"/>
            <a:ext cx="1350203" cy="1350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3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176853" y="309834"/>
            <a:ext cx="10846825" cy="700109"/>
            <a:chOff x="549644" y="60159"/>
            <a:chExt cx="10193129" cy="560880"/>
          </a:xfrm>
          <a:noFill/>
        </p:grpSpPr>
        <p:sp>
          <p:nvSpPr>
            <p:cNvPr id="5" name="Rounded Rectangle 4"/>
            <p:cNvSpPr/>
            <p:nvPr/>
          </p:nvSpPr>
          <p:spPr>
            <a:xfrm>
              <a:off x="549644" y="60159"/>
              <a:ext cx="10193129" cy="560880"/>
            </a:xfrm>
            <a:prstGeom prst="snip2Diag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77024" y="87539"/>
              <a:ext cx="10138369" cy="506120"/>
            </a:xfrm>
            <a:prstGeom prst="snip2Diag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0853" tIns="0" rIns="290853" bIns="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3200" b="1" kern="1200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แนวทางที่ 1 </a:t>
              </a:r>
              <a:r>
                <a:rPr lang="th-TH" sz="3200" b="1" spc="-4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พัฒนาคุณภาพ</a:t>
              </a:r>
              <a:r>
                <a:rPr lang="th-TH" sz="3200" b="1" spc="-40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การจัดการเรียนรู้ เพื่อสร้างทักษะ</a:t>
              </a:r>
              <a:r>
                <a:rPr lang="th-TH" sz="3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การเรียนรู้ในศตวรรษที่ </a:t>
              </a:r>
              <a:r>
                <a:rPr lang="en-US" sz="3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21 </a:t>
              </a:r>
              <a:r>
                <a:rPr lang="th-TH" b="1" kern="1200" spc="50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(ต่อ) </a:t>
              </a:r>
              <a:endParaRPr lang="th-TH" sz="3200" b="1" kern="1200" spc="5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7" name="Round Diagonal Corner Rectangle 6"/>
          <p:cNvSpPr/>
          <p:nvPr/>
        </p:nvSpPr>
        <p:spPr>
          <a:xfrm>
            <a:off x="1196993" y="1256704"/>
            <a:ext cx="3656529" cy="578882"/>
          </a:xfrm>
          <a:prstGeom prst="round2Diag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 algn="ctr" eaLnBrk="1" hangingPunct="1"/>
            <a:r>
              <a:rPr lang="th-TH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ประเด็นเสนอ </a:t>
            </a:r>
            <a:r>
              <a:rPr lang="en-US" b="1" spc="1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Project - based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59807" y="1985275"/>
            <a:ext cx="11054687" cy="421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0850" marR="0" indent="-4508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1.3 โครงการพัฒนาคุณภาพการศึกษาและการพัฒนาท้องถิ่น โดยมีสถาบันอุดมศึกษาเป็นพี่เลี้ยง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endParaRPr lang="en-US" sz="1800" dirty="0" smtClean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marL="4508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:</a:t>
            </a:r>
            <a:r>
              <a:rPr lang="en-US" dirty="0" smtClean="0"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ศธ. (สกอ., ม/ส) ดำเนินการงานวิชาการ วิจัย และพัฒนาการศึกษาร่วมกับหน่วยงาน</a:t>
            </a:r>
            <a:b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จัดการศึกษาในพื้นที่ทุกสังกัดทั้ง ศธ. (สป., สพฐ., สอศ.), มท. (สถ.), วธ., กก., บช. ตชด. และ กทม.</a:t>
            </a:r>
            <a:endParaRPr lang="en-US" sz="1800" dirty="0" smtClean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marL="450850" marR="0" indent="-45085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1.4 โครงการพัฒนาคุณภาพการศึกษาเด็กปฐมวัย</a:t>
            </a:r>
            <a:endParaRPr lang="en-US" sz="1800" dirty="0" smtClean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marL="4508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กิจกรรมสำคัญ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 เช่น </a:t>
            </a: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จัดทำหลักสูตรการจัดการศึกษาระดับปฐมวัย มีมาตรฐานเทียบเคียงมาตรฐานกลางอาเซียน</a:t>
            </a: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บูรณาการขับเคลื่อนการยกระดับคุณภาพการศึกษาปฐมวัยระหว่างส่วนราชการที่เกี่ยวข้อง</a:t>
            </a: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/>
            </a:r>
            <a:b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บริหารจัดการพื้นที่เป้าหมาย การติดตามและประเมินผล</a:t>
            </a:r>
            <a:endParaRPr lang="en-US" sz="1800" dirty="0" smtClean="0">
              <a:latin typeface="TH SarabunPSK" pitchFamily="34" charset="-34"/>
              <a:ea typeface="Calibri"/>
              <a:cs typeface="TH SarabunPSK" pitchFamily="34" charset="-34"/>
            </a:endParaRPr>
          </a:p>
          <a:p>
            <a:pPr marL="4508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หน่วยงานร่วมบูรณาการ</a:t>
            </a:r>
            <a:r>
              <a:rPr lang="en-US" b="1" dirty="0" smtClean="0">
                <a:latin typeface="TH SarabunPSK" pitchFamily="34" charset="-34"/>
                <a:ea typeface="Calibri"/>
                <a:cs typeface="TH SarabunPSK" pitchFamily="34" charset="-34"/>
              </a:rPr>
              <a:t>: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ศธ. (สกศ., สป., สพฐ.,ม/ส, </a:t>
            </a: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สสวท.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), สธ., พม., มท. (สถ.)</a:t>
            </a:r>
            <a:r>
              <a:rPr lang="en-US" dirty="0" smtClean="0">
                <a:latin typeface="TH SarabunPSK" pitchFamily="34" charset="-34"/>
                <a:ea typeface="Calibri"/>
                <a:cs typeface="TH SarabunPSK" pitchFamily="34" charset="-34"/>
              </a:rPr>
              <a:t>, </a:t>
            </a:r>
            <a:r>
              <a:rPr lang="th-TH" dirty="0" smtClean="0">
                <a:latin typeface="TH SarabunPSK" pitchFamily="34" charset="-34"/>
                <a:ea typeface="Calibri"/>
                <a:cs typeface="TH SarabunPSK" pitchFamily="34" charset="-34"/>
              </a:rPr>
              <a:t>กทม.</a:t>
            </a:r>
            <a:endParaRPr lang="en-US" sz="1800" dirty="0"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pic>
        <p:nvPicPr>
          <p:cNvPr id="29698" name="Picture 2" descr="H:\SDGs\icon for infographic\area-with-pi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0515" y="1144610"/>
            <a:ext cx="1216453" cy="1216453"/>
          </a:xfrm>
          <a:prstGeom prst="rect">
            <a:avLst/>
          </a:prstGeom>
          <a:noFill/>
        </p:spPr>
      </p:pic>
      <p:pic>
        <p:nvPicPr>
          <p:cNvPr id="8" name="Picture 14" descr="H:\SDGs\icon for infographic\Playgrou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35319" y="5015553"/>
            <a:ext cx="1651378" cy="1651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3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ยกระดั่บ [Compatibility Mode]" id="{CFD1CA08-8E17-43E9-8DD0-03ADCACF8502}" vid="{9DA367B7-29E7-4496-BCFD-C3DFB9083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แผนบูรณาการยกระดับPP</Template>
  <TotalTime>569</TotalTime>
  <Words>1577</Words>
  <Application>Microsoft Office PowerPoint</Application>
  <PresentationFormat>แบบจอกว้าง</PresentationFormat>
  <Paragraphs>202</Paragraphs>
  <Slides>19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7" baseType="lpstr">
      <vt:lpstr>Angsana New</vt:lpstr>
      <vt:lpstr>Arial</vt:lpstr>
      <vt:lpstr>Calibri</vt:lpstr>
      <vt:lpstr>Calibri Light</vt:lpstr>
      <vt:lpstr>Cordia New</vt:lpstr>
      <vt:lpstr>TH SarabunPSK</vt:lpstr>
      <vt:lpstr>Wingdings</vt:lpstr>
      <vt:lpstr>Office Theme</vt:lpstr>
      <vt:lpstr>ข้อเสนอ (ร่าง) กรอบแผนงานบูรณาการยกระดับคุณภาพการศึกษา และการเรียนรู้ให้มีคุณภาพ เท่าเทียมและทั่วถึง  ประจำปีงบประมาณ พ.ศ. 2562</vt:lpstr>
      <vt:lpstr>ประเด็นมอบหมายหน่วยงานจากมติที่ประชุมเมื่อ 11 ก.ย. 2560 </vt:lpstr>
      <vt:lpstr>งานนำเสนอ PowerPoint</vt:lpstr>
      <vt:lpstr>ผลสัมฤทธิ์ (Impact):  ผู้เรียนและประชาชนกลุ่มเป้าหมายเข้าถึงบริการทางการศึกษาและการเรียนรู้ที่มีคุณภาพ หลากหลาย สอดคล้องกับความต้องการของบุคคล   สามารถพัฒนาทักษะชีวิต ทักษะอาชีพได้อย่างต่อเนื่อง รวมทั้งนำไปต่อยอดอาชีพให้ประสบความสำเร็จและมีคุณภาพชีวิตที่ดีขึ้น  ประเด็นจากที่ประชุม:  - อันดับความสามารถในการแข่งขันของประเทศดีขึ้น        - พัฒนาครู อาจารย์ให้มีคุณภาพ      - ศักยภาพกำลังคน     - พัฒนาระบบนิเวศทางการศึกษา สำหรับศตวรรษ ที่ 21 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Phantika</dc:creator>
  <cp:lastModifiedBy>Administrator</cp:lastModifiedBy>
  <cp:revision>79</cp:revision>
  <cp:lastPrinted>2017-09-05T02:13:36Z</cp:lastPrinted>
  <dcterms:created xsi:type="dcterms:W3CDTF">2017-09-05T02:09:11Z</dcterms:created>
  <dcterms:modified xsi:type="dcterms:W3CDTF">2017-09-12T05:39:41Z</dcterms:modified>
</cp:coreProperties>
</file>