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9" r:id="rId17"/>
    <p:sldId id="289" r:id="rId18"/>
    <p:sldId id="290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7" r:id="rId27"/>
    <p:sldId id="268" r:id="rId28"/>
    <p:sldId id="269" r:id="rId29"/>
    <p:sldId id="270" r:id="rId30"/>
    <p:sldId id="297" r:id="rId31"/>
    <p:sldId id="271" r:id="rId32"/>
    <p:sldId id="272" r:id="rId33"/>
    <p:sldId id="273" r:id="rId34"/>
    <p:sldId id="274" r:id="rId35"/>
    <p:sldId id="275" r:id="rId36"/>
    <p:sldId id="291" r:id="rId37"/>
    <p:sldId id="292" r:id="rId38"/>
    <p:sldId id="300" r:id="rId39"/>
    <p:sldId id="295" r:id="rId40"/>
    <p:sldId id="296" r:id="rId41"/>
    <p:sldId id="294" r:id="rId4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8CA"/>
    <a:srgbClr val="3BABFF"/>
    <a:srgbClr val="00CCFF"/>
    <a:srgbClr val="66CCFF"/>
    <a:srgbClr val="8A8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สไตล์สีปานกลาง 1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2" d="100"/>
          <a:sy n="92" d="100"/>
        </p:scale>
        <p:origin x="9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6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8;&#3629;&#3585;&#3626;&#3634;&#3619;&#3611;&#3619;&#3632;&#3585;&#3629;&#3610;&#3585;&#3634;&#3619;&#3594;&#3637;&#3657;&#3649;&#3592;&#3657;&#3591;%20&#3591;&#3610;&#3611;&#3619;&#3632;&#3617;&#3634;&#3603;%20&#3614;.&#3624;.%202560\&#3585;&#3619;&#3634;&#361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8;&#3629;&#3585;&#3626;&#3634;&#3619;&#3611;&#3619;&#3632;&#3585;&#3629;&#3610;&#3585;&#3634;&#3619;&#3594;&#3637;&#3657;&#3649;&#3592;&#3591;%20&#3591;&#3610;&#3611;&#3619;&#3632;&#3617;&#3634;&#3603;%20&#3614;.&#3624;.%202561\&#3648;&#3609;&#3639;&#3657;&#3629;&#3627;&#3634;\&#3585;&#3619;&#3634;&#3615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9;&#3612;&#3609;%20-%20&#3612;&#3621;%202561\1.%20&#3648;&#3611;&#3619;&#3637;&#3618;&#3610;&#3648;&#3607;&#3637;&#3618;&#3610;&#3649;&#3612;&#3609;%20-%20&#3612;&#3621;%20&#3619;&#3634;&#3618;&#3648;&#3604;&#3639;&#3629;&#3609;%202560%20-%20Copy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649;&#3612;&#3609;&#3585;&#3634;&#3619;&#3651;&#3594;&#3657;&#3592;&#3656;&#3634;&#3618;&#3591;&#3610;&#3611;&#3619;&#3632;&#3617;&#3634;&#3603;\&#3649;&#3612;&#3609;&#3585;&#3634;&#3619;&#3651;&#3594;&#3657;&#3592;&#3656;&#3634;&#3618;&#3591;&#3610;&#3611;&#3619;&#3632;&#3617;&#3634;&#3603;%202560\&#3649;&#3612;&#3609;%202560-10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9;&#3612;&#3609;%20-%20&#3612;&#3621;%202561\1.%20&#3648;&#3611;&#3619;&#3637;&#3618;&#3610;&#3648;&#3607;&#3637;&#3618;&#3610;&#3649;&#3612;&#3609;%20-%20&#3612;&#3621;%20&#3619;&#3634;&#3618;&#3648;&#3604;&#3639;&#3629;&#3609;%202560%20-%20Copy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9;&#3612;&#3609;%20-%20&#3612;&#3621;%202561\1.%20&#3648;&#3611;&#3619;&#3637;&#3618;&#3610;&#3648;&#3607;&#3637;&#3618;&#3610;&#3649;&#3612;&#3609;%20-%20&#3612;&#3621;%20&#3619;&#3634;&#3618;&#3648;&#3604;&#3639;&#3629;&#3609;%202560%20-%20Cop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8;&#3629;&#3585;&#3626;&#3634;&#3619;&#3611;&#3619;&#3632;&#3585;&#3629;&#3610;&#3585;&#3634;&#3619;&#3594;&#3637;&#3657;&#3649;&#3592;&#3657;&#3591;%20&#3591;&#3610;&#3611;&#3619;&#3632;&#3617;&#3634;&#3603;%20&#3614;.&#3624;.%202560\&#3585;&#3619;&#3634;&#361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8;&#3629;&#3585;&#3626;&#3634;&#3619;&#3611;&#3619;&#3632;&#3585;&#3629;&#3610;&#3585;&#3634;&#3619;&#3594;&#3637;&#3657;&#3649;&#3592;&#3657;&#3591;%20&#3591;&#3610;&#3611;&#3619;&#3632;&#3617;&#3634;&#3603;%20&#3614;.&#3624;.%202560\&#3585;&#3619;&#3634;&#361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8;&#3629;&#3585;&#3626;&#3634;&#3619;&#3611;&#3619;&#3632;&#3585;&#3629;&#3610;&#3585;&#3634;&#3619;&#3594;&#3637;&#3657;&#3649;&#3592;&#3657;&#3591;%20&#3591;&#3610;&#3611;&#3619;&#3632;&#3617;&#3634;&#3603;%20&#3614;.&#3624;.%202560\&#3585;&#3619;&#3634;&#3615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8;&#3629;&#3585;&#3626;&#3634;&#3619;&#3611;&#3619;&#3632;&#3585;&#3629;&#3610;&#3585;&#3634;&#3619;&#3594;&#3637;&#3657;&#3649;&#3592;&#3657;&#3591;%20&#3591;&#3610;&#3611;&#3619;&#3632;&#3617;&#3634;&#3603;%20&#3614;.&#3624;.%202560\&#3585;&#3619;&#3634;&#3615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8;&#3629;&#3585;&#3626;&#3634;&#3619;&#3611;&#3619;&#3632;&#3585;&#3629;&#3610;&#3585;&#3634;&#3619;&#3594;&#3637;&#3657;&#3649;&#3592;&#3657;&#3591;%20&#3591;&#3610;&#3611;&#3619;&#3632;&#3617;&#3634;&#3603;%20&#3614;.&#3624;.%202560\&#3585;&#3619;&#3634;&#3615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8;&#3629;&#3585;&#3626;&#3634;&#3619;&#3611;&#3619;&#3632;&#3585;&#3629;&#3610;&#3585;&#3634;&#3619;&#3594;&#3637;&#3657;&#3649;&#3592;&#3591;%20&#3591;&#3610;&#3611;&#3619;&#3632;&#3617;&#3634;&#3603;%20&#3614;.&#3624;.%202561\&#3648;&#3609;&#3639;&#3657;&#3629;&#3627;&#3634;\&#3585;&#3619;&#3634;&#3615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8;&#3629;&#3585;&#3626;&#3634;&#3619;&#3611;&#3619;&#3632;&#3585;&#3629;&#3610;&#3585;&#3634;&#3619;&#3594;&#3637;&#3657;&#3649;&#3592;&#3591;%20&#3591;&#3610;&#3611;&#3619;&#3632;&#3617;&#3634;&#3603;%20&#3614;.&#3624;.%202561\&#3648;&#3609;&#3639;&#3657;&#3629;&#3627;&#3634;\&#3585;&#3619;&#3634;&#3615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8;&#3629;&#3585;&#3626;&#3634;&#3619;&#3611;&#3619;&#3632;&#3585;&#3629;&#3610;&#3585;&#3634;&#3619;&#3594;&#3637;&#3657;&#3649;&#3592;&#3591;%20&#3591;&#3610;&#3611;&#3619;&#3632;&#3617;&#3634;&#3603;%20&#3614;.&#3624;.%202561\&#3648;&#3609;&#3639;&#3657;&#3629;&#3627;&#3634;\&#3585;&#3619;&#3634;&#361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1400"/>
              <a:t>งบประมาณมหาวิทยาลัยทักษิณ</a:t>
            </a:r>
          </a:p>
          <a:p>
            <a:pPr>
              <a:defRPr sz="1400"/>
            </a:pPr>
            <a:r>
              <a:rPr lang="th-TH" sz="1400"/>
              <a:t>งบประมาณจัดสรร - ผลการใช้จ่ายงบประมาณ</a:t>
            </a:r>
          </a:p>
        </c:rich>
      </c:tx>
      <c:layout>
        <c:manualLayout>
          <c:xMode val="edge"/>
          <c:yMode val="edge"/>
          <c:x val="0.49913664951681863"/>
          <c:y val="9.3004951835571974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769592955748282E-2"/>
          <c:y val="0.15070893863558105"/>
          <c:w val="0.92523040704425175"/>
          <c:h val="0.690869102081554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6823705920581386E-3"/>
                  <c:y val="-3.5032018437323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823705920581099E-3"/>
                  <c:y val="-1.7516009218661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3000502402387939E-3"/>
                  <c:y val="-1.2139835680524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8039509867634015E-3"/>
                  <c:y val="-5.8386697395539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Sheet1!$C$7:$F$7</c:f>
              <c:strCache>
                <c:ptCount val="4"/>
                <c:pt idx="0">
                  <c:v>เงินแผ่นดิน</c:v>
                </c:pt>
                <c:pt idx="1">
                  <c:v>อุดหนุนจากรัฐบาล</c:v>
                </c:pt>
                <c:pt idx="2">
                  <c:v>เงินรายได้</c:v>
                </c:pt>
                <c:pt idx="3">
                  <c:v>โครงการกระตุ้นการลงทุน</c:v>
                </c:pt>
              </c:strCache>
            </c:strRef>
          </c:cat>
          <c:val>
            <c:numRef>
              <c:f>Sheet1!$C$8:$F$8</c:f>
              <c:numCache>
                <c:formatCode>_(* #,##0.00_);_(* \(#,##0.00\);_(* "-"??_);_(@_)</c:formatCode>
                <c:ptCount val="4"/>
                <c:pt idx="0">
                  <c:v>23983400</c:v>
                </c:pt>
                <c:pt idx="1">
                  <c:v>1268315800</c:v>
                </c:pt>
                <c:pt idx="2">
                  <c:v>457920362.93000001</c:v>
                </c:pt>
                <c:pt idx="3">
                  <c:v>15620430.48</c:v>
                </c:pt>
              </c:numCache>
            </c:numRef>
          </c:val>
        </c:ser>
        <c:ser>
          <c:idx val="1"/>
          <c:order val="1"/>
          <c:tx>
            <c:strRef>
              <c:f>Sheet1!$B$9</c:f>
              <c:strCache>
                <c:ptCount val="1"/>
                <c:pt idx="0">
                  <c:v>ผลการใช้จ่ายงบประมาณ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5574474025993122E-2"/>
                  <c:y val="-3.5032018437323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970478206453029E-2"/>
                  <c:y val="-7.22569860602909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427267176803363E-2"/>
                  <c:y val="-1.387028866475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988057374156066E-2"/>
                  <c:y val="-6.7632024046124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Sheet1!$C$7:$F$7</c:f>
              <c:strCache>
                <c:ptCount val="4"/>
                <c:pt idx="0">
                  <c:v>เงินแผ่นดิน</c:v>
                </c:pt>
                <c:pt idx="1">
                  <c:v>อุดหนุนจากรัฐบาล</c:v>
                </c:pt>
                <c:pt idx="2">
                  <c:v>เงินรายได้</c:v>
                </c:pt>
                <c:pt idx="3">
                  <c:v>โครงการกระตุ้นการลงทุน</c:v>
                </c:pt>
              </c:strCache>
            </c:strRef>
          </c:cat>
          <c:val>
            <c:numRef>
              <c:f>Sheet1!$C$9:$F$9</c:f>
              <c:numCache>
                <c:formatCode>_(* #,##0.00_);_(* \(#,##0.00\);_(* "-"??_);_(@_)</c:formatCode>
                <c:ptCount val="4"/>
                <c:pt idx="0">
                  <c:v>17683022.43</c:v>
                </c:pt>
                <c:pt idx="1">
                  <c:v>1118244149.6300001</c:v>
                </c:pt>
                <c:pt idx="2">
                  <c:v>297028732.97000003</c:v>
                </c:pt>
                <c:pt idx="3">
                  <c:v>15620430.48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5067888"/>
        <c:axId val="275068280"/>
        <c:axId val="0"/>
      </c:bar3DChart>
      <c:catAx>
        <c:axId val="27506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75068280"/>
        <c:crosses val="autoZero"/>
        <c:auto val="1"/>
        <c:lblAlgn val="ctr"/>
        <c:lblOffset val="100"/>
        <c:noMultiLvlLbl val="0"/>
      </c:catAx>
      <c:valAx>
        <c:axId val="275068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75067888"/>
        <c:crosses val="autoZero"/>
        <c:crossBetween val="between"/>
        <c:majorUnit val="500000000"/>
        <c:dispUnits>
          <c:builtInUnit val="millions"/>
          <c:dispUnitsLbl>
            <c:layout>
              <c:manualLayout>
                <c:xMode val="edge"/>
                <c:yMode val="edge"/>
                <c:x val="7.8884057130328686E-2"/>
                <c:y val="7.8146226955069356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289298239232018"/>
          <c:y val="0.27447908262085474"/>
          <c:w val="0.21133111561842194"/>
          <c:h val="0.264266007954382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>
          <a:solidFill>
            <a:schemeClr val="accent1">
              <a:lumMod val="75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ส่วนงานอื่น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layout>
        <c:manualLayout>
          <c:xMode val="edge"/>
          <c:yMode val="edge"/>
          <c:x val="0.91501920721448282"/>
          <c:y val="0.7880917046752442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 (2)'!$B$201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x"/>
            <c:size val="5"/>
            <c:spPr>
              <a:noFill/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2.564102564102564E-2"/>
                  <c:y val="-3.458213256484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844804318488529E-2"/>
                  <c:y val="-2.3054755043227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689608636977057E-2"/>
                  <c:y val="-3.458213256484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340080971659919E-2"/>
                  <c:y val="-2.305475504322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136302294197033E-2"/>
                  <c:y val="-3.458213256484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8340080971659919E-2"/>
                  <c:y val="-2.305475504322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4466936572199737E-3"/>
                  <c:y val="-2.6897214217099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643724696356275E-2"/>
                  <c:y val="-3.458213256484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6990553306342781E-2"/>
                  <c:y val="-2.305475504322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7543859649122907E-2"/>
                  <c:y val="-4.6109510086455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5641025641025543E-2"/>
                  <c:y val="-2.6897214217098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145748987854251E-2"/>
                  <c:y val="4.9951969260326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1592389514063975E-2"/>
                  <c:y val="-2.68972142170989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769177638220316E-2"/>
                      <c:h val="8.58405379442843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(2)'!$C$200:$O$200</c:f>
              <c:strCache>
                <c:ptCount val="13"/>
                <c:pt idx="0">
                  <c:v>สถาบันทักษิณคดีศึกษา</c:v>
                </c:pt>
                <c:pt idx="1">
                  <c:v>สำนักคอมพิวเตอร์ (สงขลา)</c:v>
                </c:pt>
                <c:pt idx="2">
                  <c:v>สำนักคอมพิวเตอร์ (พัทลุง)</c:v>
                </c:pt>
                <c:pt idx="3">
                  <c:v>สำนักหอสมุด (สงขลา)</c:v>
                </c:pt>
                <c:pt idx="4">
                  <c:v>สำนักหอสมุด (พัทลุง)</c:v>
                </c:pt>
                <c:pt idx="5">
                  <c:v>สถาบันวิจัยและพัฒนา</c:v>
                </c:pt>
                <c:pt idx="6">
                  <c:v>วิทยาลัยภูมิปัญญาชุมชน</c:v>
                </c:pt>
                <c:pt idx="7">
                  <c:v>สถาบันปฏิบัติการชุมชนฯ</c:v>
                </c:pt>
                <c:pt idx="8">
                  <c:v>วิทยาลัยการจัดการเพื่อพัฒนา</c:v>
                </c:pt>
                <c:pt idx="9">
                  <c:v>วิทยาลัยนานาชาติ</c:v>
                </c:pt>
                <c:pt idx="10">
                  <c:v>ศูนย์สร้างสรรค์งานออกแบบ</c:v>
                </c:pt>
                <c:pt idx="11">
                  <c:v>สถาบันพัฒนาทุนมนุษย์</c:v>
                </c:pt>
                <c:pt idx="12">
                  <c:v>ศูนย์ภาษามหาวิทยาลัย</c:v>
                </c:pt>
              </c:strCache>
            </c:strRef>
          </c:cat>
          <c:val>
            <c:numRef>
              <c:f>'Sheet1 (2)'!$C$201:$O$201</c:f>
              <c:numCache>
                <c:formatCode>_(* #,##0.00_);_(* \(#,##0.00\);_(* "-"??_);_(@_)</c:formatCode>
                <c:ptCount val="13"/>
                <c:pt idx="0">
                  <c:v>8377020</c:v>
                </c:pt>
                <c:pt idx="1">
                  <c:v>10011173</c:v>
                </c:pt>
                <c:pt idx="2">
                  <c:v>4380547</c:v>
                </c:pt>
                <c:pt idx="3">
                  <c:v>12109500</c:v>
                </c:pt>
                <c:pt idx="4">
                  <c:v>5191992</c:v>
                </c:pt>
                <c:pt idx="5">
                  <c:v>63562400</c:v>
                </c:pt>
                <c:pt idx="6">
                  <c:v>4393954</c:v>
                </c:pt>
                <c:pt idx="7">
                  <c:v>2413000</c:v>
                </c:pt>
                <c:pt idx="8">
                  <c:v>23222600</c:v>
                </c:pt>
                <c:pt idx="9">
                  <c:v>1908826.39</c:v>
                </c:pt>
                <c:pt idx="10">
                  <c:v>12038412.93</c:v>
                </c:pt>
                <c:pt idx="11">
                  <c:v>6857000</c:v>
                </c:pt>
                <c:pt idx="12">
                  <c:v>3795500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(2)'!$B$202</c:f>
              <c:strCache>
                <c:ptCount val="1"/>
                <c:pt idx="0">
                  <c:v>ผลการใช้จ่ายงบประมาณ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3.2388663967611336E-2"/>
                  <c:y val="2.6897214217098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0971659919028098E-3"/>
                  <c:y val="3.8424591738712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194331983805668E-2"/>
                  <c:y val="2.6897214217098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194331983805668E-2"/>
                  <c:y val="3.458213256484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796221322537063E-2"/>
                  <c:y val="2.6897214217098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592283252042888E-2"/>
                  <c:y val="6.5321805955811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9136302294197033E-2"/>
                  <c:y val="3.0739673390970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2145748987854251E-2"/>
                  <c:y val="1.921229586935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9689608636977057E-2"/>
                  <c:y val="4.9951969260326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318488529014855E-2"/>
                  <c:y val="2.6897214217098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9.4466936572199737E-3"/>
                  <c:y val="3.458213256484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1592442645074324E-2"/>
                  <c:y val="-5.379442843419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9.4466936572201714E-3"/>
                  <c:y val="2.6897214217098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(2)'!$C$200:$O$200</c:f>
              <c:strCache>
                <c:ptCount val="13"/>
                <c:pt idx="0">
                  <c:v>สถาบันทักษิณคดีศึกษา</c:v>
                </c:pt>
                <c:pt idx="1">
                  <c:v>สำนักคอมพิวเตอร์ (สงขลา)</c:v>
                </c:pt>
                <c:pt idx="2">
                  <c:v>สำนักคอมพิวเตอร์ (พัทลุง)</c:v>
                </c:pt>
                <c:pt idx="3">
                  <c:v>สำนักหอสมุด (สงขลา)</c:v>
                </c:pt>
                <c:pt idx="4">
                  <c:v>สำนักหอสมุด (พัทลุง)</c:v>
                </c:pt>
                <c:pt idx="5">
                  <c:v>สถาบันวิจัยและพัฒนา</c:v>
                </c:pt>
                <c:pt idx="6">
                  <c:v>วิทยาลัยภูมิปัญญาชุมชน</c:v>
                </c:pt>
                <c:pt idx="7">
                  <c:v>สถาบันปฏิบัติการชุมชนฯ</c:v>
                </c:pt>
                <c:pt idx="8">
                  <c:v>วิทยาลัยการจัดการเพื่อพัฒนา</c:v>
                </c:pt>
                <c:pt idx="9">
                  <c:v>วิทยาลัยนานาชาติ</c:v>
                </c:pt>
                <c:pt idx="10">
                  <c:v>ศูนย์สร้างสรรค์งานออกแบบ</c:v>
                </c:pt>
                <c:pt idx="11">
                  <c:v>สถาบันพัฒนาทุนมนุษย์</c:v>
                </c:pt>
                <c:pt idx="12">
                  <c:v>ศูนย์ภาษามหาวิทยาลัย</c:v>
                </c:pt>
              </c:strCache>
            </c:strRef>
          </c:cat>
          <c:val>
            <c:numRef>
              <c:f>'Sheet1 (2)'!$C$202:$O$202</c:f>
              <c:numCache>
                <c:formatCode>_(* #,##0.00_);_(* \(#,##0.00\);_(* "-"??_);_(@_)</c:formatCode>
                <c:ptCount val="13"/>
                <c:pt idx="0">
                  <c:v>4978179.1399999997</c:v>
                </c:pt>
                <c:pt idx="1">
                  <c:v>8045615.0499999998</c:v>
                </c:pt>
                <c:pt idx="2">
                  <c:v>2171309.9900000002</c:v>
                </c:pt>
                <c:pt idx="3">
                  <c:v>6451108.8700000001</c:v>
                </c:pt>
                <c:pt idx="4">
                  <c:v>4492317.0599999996</c:v>
                </c:pt>
                <c:pt idx="5">
                  <c:v>37001563.969999999</c:v>
                </c:pt>
                <c:pt idx="6">
                  <c:v>2223032.21</c:v>
                </c:pt>
                <c:pt idx="7">
                  <c:v>1465617.06</c:v>
                </c:pt>
                <c:pt idx="8">
                  <c:v>18156995.48</c:v>
                </c:pt>
                <c:pt idx="9">
                  <c:v>1826594.07</c:v>
                </c:pt>
                <c:pt idx="10">
                  <c:v>1499955.21</c:v>
                </c:pt>
                <c:pt idx="11">
                  <c:v>1988278.03</c:v>
                </c:pt>
                <c:pt idx="12">
                  <c:v>305500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278632"/>
        <c:axId val="276548856"/>
      </c:lineChart>
      <c:catAx>
        <c:axId val="277278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76548856"/>
        <c:crosses val="autoZero"/>
        <c:auto val="1"/>
        <c:lblAlgn val="ctr"/>
        <c:lblOffset val="100"/>
        <c:noMultiLvlLbl val="0"/>
      </c:catAx>
      <c:valAx>
        <c:axId val="276548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7727863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0511393768086685E-2"/>
                <c:y val="3.2535342304114007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th-TH"/>
              <a:t>แผนการใช้จ่าย</a:t>
            </a:r>
          </a:p>
          <a:p>
            <a:pPr>
              <a:defRPr/>
            </a:pPr>
            <a:r>
              <a:rPr lang="th-TH"/>
              <a:t>งบประมาณมหาวิทยาลัยทักษิณ</a:t>
            </a:r>
          </a:p>
        </c:rich>
      </c:tx>
      <c:layout>
        <c:manualLayout>
          <c:xMode val="edge"/>
          <c:yMode val="edge"/>
          <c:x val="0.3926691104834505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026785485373415E-2"/>
          <c:y val="0.28237727530224638"/>
          <c:w val="0.92215234632049425"/>
          <c:h val="0.57303963081958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'กราฟ รวม'!$B$9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5601061950110091E-2"/>
                  <c:y val="-2.8413798975545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73645152813896E-2"/>
                  <c:y val="-3.1693445544669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397651386787155E-2"/>
                  <c:y val="-2.8353423135944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670647705810464E-2"/>
                  <c:y val="-2.8035314478067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'กราฟ รวม'!$C$5:$F$5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'กราฟ รวม'!$C$9:$F$9</c:f>
              <c:numCache>
                <c:formatCode>_-* #,##0_-;\-* #,##0_-;_-* "-"??_-;_-@_-</c:formatCode>
                <c:ptCount val="4"/>
                <c:pt idx="0">
                  <c:v>1090230600</c:v>
                </c:pt>
                <c:pt idx="1">
                  <c:v>271389500</c:v>
                </c:pt>
                <c:pt idx="2">
                  <c:v>242105600</c:v>
                </c:pt>
                <c:pt idx="3">
                  <c:v>177845900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7279416"/>
        <c:axId val="277279808"/>
        <c:axId val="0"/>
      </c:bar3DChart>
      <c:catAx>
        <c:axId val="277279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th-TH"/>
          </a:p>
        </c:txPr>
        <c:crossAx val="277279808"/>
        <c:crosses val="autoZero"/>
        <c:auto val="1"/>
        <c:lblAlgn val="ctr"/>
        <c:lblOffset val="100"/>
        <c:noMultiLvlLbl val="0"/>
      </c:catAx>
      <c:valAx>
        <c:axId val="277279808"/>
        <c:scaling>
          <c:orientation val="minMax"/>
          <c:max val="60000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th-TH"/>
          </a:p>
        </c:txPr>
        <c:crossAx val="277279416"/>
        <c:crosses val="autoZero"/>
        <c:crossBetween val="between"/>
        <c:majorUnit val="200000000"/>
        <c:dispUnits>
          <c:builtInUnit val="millions"/>
          <c:dispUnitsLbl>
            <c:layout>
              <c:manualLayout>
                <c:xMode val="edge"/>
                <c:yMode val="edge"/>
                <c:x val="4.2431881691186245E-2"/>
                <c:y val="0.20311571289809249"/>
              </c:manualLayout>
            </c:layout>
            <c:tx>
              <c:rich>
                <a:bodyPr rot="0"/>
                <a:lstStyle/>
                <a:p>
                  <a:pPr>
                    <a:defRPr sz="1400"/>
                  </a:pPr>
                  <a:r>
                    <a:rPr lang="th-TH" sz="1400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188CA"/>
      </a:solidFill>
      <a:round/>
    </a:ln>
    <a:effectLst/>
  </c:spPr>
  <c:txPr>
    <a:bodyPr/>
    <a:lstStyle/>
    <a:p>
      <a:pPr>
        <a:defRPr>
          <a:solidFill>
            <a:schemeClr val="accent1">
              <a:lumMod val="50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th-TH"/>
              <a:t>แผนการใช้จ่ายงบประมาณเงินแผ่นดิน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298178636761319E-2"/>
          <c:y val="0.24007024139852426"/>
          <c:w val="0.92216614968583477"/>
          <c:h val="0.625224241537356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'กราฟ แผ่นดิน'!$B$6</c:f>
              <c:strCache>
                <c:ptCount val="1"/>
                <c:pt idx="0">
                  <c:v>งบบุคลากร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2473156764495346E-2"/>
                  <c:y val="-4.46281121954769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5.99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228068082398837E-2"/>
                  <c:y val="-4.46281121954769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5.99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151316312733636E-2"/>
                  <c:y val="-4.46281121954769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5.99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151316312733636E-2"/>
                  <c:y val="-4.56762964057860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5.99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'กราฟ แผ่นดิน'!$C$5:$F$5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'กราฟ แผ่นดิน'!$C$6:$F$6</c:f>
              <c:numCache>
                <c:formatCode>_-* #,##0_-;\-* #,##0_-;_-* "-"??_-;_-@_-</c:formatCode>
                <c:ptCount val="4"/>
                <c:pt idx="0">
                  <c:v>5995900</c:v>
                </c:pt>
                <c:pt idx="1">
                  <c:v>5995900</c:v>
                </c:pt>
                <c:pt idx="2">
                  <c:v>5995900</c:v>
                </c:pt>
                <c:pt idx="3">
                  <c:v>5995700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7280984"/>
        <c:axId val="277281376"/>
        <c:axId val="0"/>
      </c:bar3DChart>
      <c:catAx>
        <c:axId val="277280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th-TH"/>
          </a:p>
        </c:txPr>
        <c:crossAx val="277281376"/>
        <c:crosses val="autoZero"/>
        <c:auto val="1"/>
        <c:lblAlgn val="ctr"/>
        <c:lblOffset val="100"/>
        <c:noMultiLvlLbl val="0"/>
      </c:catAx>
      <c:valAx>
        <c:axId val="2772813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th-TH"/>
          </a:p>
        </c:txPr>
        <c:crossAx val="277280984"/>
        <c:crosses val="autoZero"/>
        <c:crossBetween val="between"/>
        <c:majorUnit val="2000000"/>
        <c:dispUnits>
          <c:builtInUnit val="millions"/>
          <c:dispUnitsLbl>
            <c:layout>
              <c:manualLayout>
                <c:xMode val="edge"/>
                <c:yMode val="edge"/>
                <c:x val="1.987572576155253E-2"/>
                <c:y val="0.18417467294786863"/>
              </c:manualLayout>
            </c:layout>
            <c:tx>
              <c:rich>
                <a:bodyPr rot="0"/>
                <a:lstStyle/>
                <a:p>
                  <a:pPr>
                    <a:defRPr sz="1400"/>
                  </a:pPr>
                  <a:r>
                    <a:rPr lang="th-TH" sz="1400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188CA"/>
      </a:solidFill>
      <a:round/>
    </a:ln>
    <a:effectLst/>
  </c:spPr>
  <c:txPr>
    <a:bodyPr/>
    <a:lstStyle/>
    <a:p>
      <a:pPr>
        <a:defRPr>
          <a:solidFill>
            <a:schemeClr val="accent1">
              <a:lumMod val="75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th-TH"/>
              <a:t>แผนการใช้จ่ายงบประมาณเงินอุดหนุนจากรัฐบาล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80324092239589"/>
          <c:y val="0.28295805739514351"/>
          <c:w val="0.80852979245764323"/>
          <c:h val="0.567932766682310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'กราฟ อุดหนุน'!$B$21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2286829530924016E-2"/>
                  <c:y val="-1.1347319887153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818045180249906E-2"/>
                  <c:y val="1.539064802728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389404850034771E-2"/>
                  <c:y val="-4.66282790854351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389404850034771E-2"/>
                  <c:y val="-4.7870436649965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'กราฟ อุดหนุน'!$C$15:$F$15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'กราฟ อุดหนุน'!$C$21:$F$21</c:f>
              <c:numCache>
                <c:formatCode>_-* #,##0_-;\-* #,##0_-;_-* "-"??_-;_-@_-</c:formatCode>
                <c:ptCount val="4"/>
                <c:pt idx="0">
                  <c:v>988293800</c:v>
                </c:pt>
                <c:pt idx="1">
                  <c:v>155963600</c:v>
                </c:pt>
                <c:pt idx="2">
                  <c:v>104347700</c:v>
                </c:pt>
                <c:pt idx="3">
                  <c:v>40412700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7052736"/>
        <c:axId val="277053128"/>
        <c:axId val="0"/>
      </c:bar3DChart>
      <c:catAx>
        <c:axId val="27705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th-TH"/>
          </a:p>
        </c:txPr>
        <c:crossAx val="277053128"/>
        <c:crosses val="autoZero"/>
        <c:auto val="1"/>
        <c:lblAlgn val="ctr"/>
        <c:lblOffset val="100"/>
        <c:noMultiLvlLbl val="0"/>
      </c:catAx>
      <c:valAx>
        <c:axId val="277053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th-TH"/>
          </a:p>
        </c:txPr>
        <c:crossAx val="27705273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959777860939428E-2"/>
                <c:y val="0.1475698099820969"/>
              </c:manualLayout>
            </c:layout>
            <c:tx>
              <c:rich>
                <a:bodyPr rot="0"/>
                <a:lstStyle/>
                <a:p>
                  <a:pPr>
                    <a:defRPr sz="1400"/>
                  </a:pPr>
                  <a:r>
                    <a:rPr lang="th-TH" sz="1400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188CA"/>
      </a:solidFill>
      <a:round/>
    </a:ln>
    <a:effectLst/>
  </c:spPr>
  <c:txPr>
    <a:bodyPr/>
    <a:lstStyle/>
    <a:p>
      <a:pPr>
        <a:defRPr>
          <a:solidFill>
            <a:schemeClr val="accent1">
              <a:lumMod val="75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th-TH" dirty="0" smtClean="0"/>
              <a:t>แผนการใช้จ่ายงบประมาณเงินรายได้</a:t>
            </a:r>
            <a:endParaRPr lang="th-TH" dirty="0"/>
          </a:p>
        </c:rich>
      </c:tx>
      <c:layout>
        <c:manualLayout>
          <c:xMode val="edge"/>
          <c:yMode val="edge"/>
          <c:x val="0.24116285929915834"/>
          <c:y val="2.682072604338960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040637885701072E-2"/>
          <c:y val="0.2561375113407322"/>
          <c:w val="0.86529226637653278"/>
          <c:h val="0.594753612561729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'กราฟ รายได้'!$B$21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0834051644325599E-2"/>
                  <c:y val="-4.229480666269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705671272795997E-2"/>
                  <c:y val="-1.5474080619301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045540278410955E-2"/>
                  <c:y val="5.9825002154105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936607299061278E-2"/>
                  <c:y val="3.1352795184264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'กราฟ รายได้'!$C$15:$F$15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'กราฟ รายได้'!$C$21:$F$21</c:f>
              <c:numCache>
                <c:formatCode>_-* #,##0_-;\-* #,##0_-;_-* "-"??_-;_-@_-</c:formatCode>
                <c:ptCount val="4"/>
                <c:pt idx="0">
                  <c:v>95949400</c:v>
                </c:pt>
                <c:pt idx="1">
                  <c:v>109438500</c:v>
                </c:pt>
                <c:pt idx="2">
                  <c:v>131770500</c:v>
                </c:pt>
                <c:pt idx="3">
                  <c:v>131445800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7053912"/>
        <c:axId val="277054304"/>
        <c:axId val="0"/>
      </c:bar3DChart>
      <c:catAx>
        <c:axId val="27705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th-TH"/>
          </a:p>
        </c:txPr>
        <c:crossAx val="277054304"/>
        <c:crosses val="autoZero"/>
        <c:auto val="1"/>
        <c:lblAlgn val="ctr"/>
        <c:lblOffset val="100"/>
        <c:noMultiLvlLbl val="0"/>
      </c:catAx>
      <c:valAx>
        <c:axId val="27705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th-TH"/>
          </a:p>
        </c:txPr>
        <c:crossAx val="27705391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499196130187323E-2"/>
                <c:y val="0.24488083150163967"/>
              </c:manualLayout>
            </c:layout>
            <c:tx>
              <c:rich>
                <a:bodyPr rot="0"/>
                <a:lstStyle/>
                <a:p>
                  <a:pPr>
                    <a:defRPr sz="1400"/>
                  </a:pPr>
                  <a:r>
                    <a:rPr lang="th-TH" sz="1400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188CA"/>
      </a:solidFill>
      <a:round/>
    </a:ln>
    <a:effectLst/>
  </c:spPr>
  <c:txPr>
    <a:bodyPr/>
    <a:lstStyle/>
    <a:p>
      <a:pPr>
        <a:defRPr>
          <a:solidFill>
            <a:schemeClr val="accent1">
              <a:lumMod val="75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1400" b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งบรายจ่าย</a:t>
            </a:r>
          </a:p>
        </c:rich>
      </c:tx>
      <c:layout>
        <c:manualLayout>
          <c:xMode val="edge"/>
          <c:yMode val="edge"/>
          <c:x val="0.91791156575943722"/>
          <c:y val="0.743987912018566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50840223973442"/>
          <c:y val="0.16731967943009796"/>
          <c:w val="0.85094505985190316"/>
          <c:h val="0.616372764179188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'Sheet1 (2)'!$B$52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8.1652450139285231E-3"/>
                  <c:y val="1.1657272935319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237400663917112E-3"/>
                  <c:y val="4.3084877208099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118700331958556E-3"/>
                  <c:y val="8.6169754416199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237400663917112E-3"/>
                  <c:y val="4.3084877208100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0237400663917112E-3"/>
                  <c:y val="-1.57976058143462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(2)'!$C$51:$H$51</c:f>
              <c:strCache>
                <c:ptCount val="6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งบประมาณรวม</c:v>
                </c:pt>
              </c:strCache>
            </c:strRef>
          </c:cat>
          <c:val>
            <c:numRef>
              <c:f>'Sheet1 (2)'!$C$52:$H$52</c:f>
              <c:numCache>
                <c:formatCode>_(* #,##0.00_);_(* \(#,##0.00\);_(* "-"??_);_(@_)</c:formatCode>
                <c:ptCount val="6"/>
                <c:pt idx="0">
                  <c:v>622628530</c:v>
                </c:pt>
                <c:pt idx="1">
                  <c:v>38847046</c:v>
                </c:pt>
                <c:pt idx="2">
                  <c:v>293256465</c:v>
                </c:pt>
                <c:pt idx="3">
                  <c:v>309791490.93000001</c:v>
                </c:pt>
                <c:pt idx="4">
                  <c:v>3792268.07</c:v>
                </c:pt>
                <c:pt idx="5">
                  <c:v>1268315800</c:v>
                </c:pt>
              </c:numCache>
            </c:numRef>
          </c:val>
        </c:ser>
        <c:ser>
          <c:idx val="1"/>
          <c:order val="1"/>
          <c:tx>
            <c:strRef>
              <c:f>'Sheet1 (2)'!$B$53</c:f>
              <c:strCache>
                <c:ptCount val="1"/>
                <c:pt idx="0">
                  <c:v>ผลการใช้จ่ายงบประมาณ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9857618700802791E-2"/>
                  <c:y val="1.2291461912641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982201566081134E-2"/>
                  <c:y val="4.3085502966540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118700331958554E-2"/>
                  <c:y val="1.2925463162429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118700331958554E-2"/>
                  <c:y val="1.50797070228349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715198410781087E-2"/>
                      <c:h val="7.6647996553209821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2071220199175134E-2"/>
                  <c:y val="-1.57976058143462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6657146119566842E-2"/>
                  <c:y val="4.452342231749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(2)'!$C$51:$H$51</c:f>
              <c:strCache>
                <c:ptCount val="6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งบประมาณรวม</c:v>
                </c:pt>
              </c:strCache>
            </c:strRef>
          </c:cat>
          <c:val>
            <c:numRef>
              <c:f>'Sheet1 (2)'!$C$53:$H$53</c:f>
              <c:numCache>
                <c:formatCode>_(* #,##0.00_);_(* \(#,##0.00\);_(* "-"??_);_(@_)</c:formatCode>
                <c:ptCount val="6"/>
                <c:pt idx="0">
                  <c:v>620837727.25</c:v>
                </c:pt>
                <c:pt idx="1">
                  <c:v>30455714.210000001</c:v>
                </c:pt>
                <c:pt idx="2">
                  <c:v>206362774</c:v>
                </c:pt>
                <c:pt idx="3">
                  <c:v>258212315.09999999</c:v>
                </c:pt>
                <c:pt idx="4">
                  <c:v>2375619.0699999998</c:v>
                </c:pt>
                <c:pt idx="5">
                  <c:v>1118244149.6299999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5069064"/>
        <c:axId val="275069456"/>
        <c:axId val="0"/>
      </c:bar3DChart>
      <c:catAx>
        <c:axId val="275069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75069456"/>
        <c:crosses val="autoZero"/>
        <c:auto val="1"/>
        <c:lblAlgn val="ctr"/>
        <c:lblOffset val="100"/>
        <c:noMultiLvlLbl val="0"/>
      </c:catAx>
      <c:valAx>
        <c:axId val="27506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7506906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4.7420914137112337E-2"/>
                <c:y val="0.12478449292222535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sz="1400">
                      <a:solidFill>
                        <a:schemeClr val="accent1">
                          <a:lumMod val="75000"/>
                        </a:schemeClr>
                      </a:solidFill>
                    </a:rPr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11346866005828"/>
          <c:y val="0.90399520407233158"/>
          <c:w val="0.40777290089612028"/>
          <c:h val="9.6004795927668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188CA"/>
      </a:solidFill>
      <a:round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b="0"/>
              <a:t>งบรายจ่าย</a:t>
            </a:r>
          </a:p>
        </c:rich>
      </c:tx>
      <c:layout>
        <c:manualLayout>
          <c:xMode val="edge"/>
          <c:yMode val="edge"/>
          <c:x val="0.91277901073176659"/>
          <c:y val="0.743329480169875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baseline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954370149348479E-2"/>
          <c:y val="0.11588168208067585"/>
          <c:w val="0.87881015865961987"/>
          <c:h val="0.632046552650612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'Sheet1 (2)'!$B$73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0"/>
                  <c:y val="1.2016823552974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(2)'!$C$72:$H$72</c:f>
              <c:strCache>
                <c:ptCount val="6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งบประมาณรวม</c:v>
                </c:pt>
              </c:strCache>
            </c:strRef>
          </c:cat>
          <c:val>
            <c:numRef>
              <c:f>'Sheet1 (2)'!$C$73:$H$73</c:f>
              <c:numCache>
                <c:formatCode>_(* #,##0.00_);_(* \(#,##0.00\);_(* "-"??_);_(@_)</c:formatCode>
                <c:ptCount val="6"/>
                <c:pt idx="0">
                  <c:v>40428358</c:v>
                </c:pt>
                <c:pt idx="1">
                  <c:v>207932329.66999999</c:v>
                </c:pt>
                <c:pt idx="2">
                  <c:v>78297501.849999994</c:v>
                </c:pt>
                <c:pt idx="3">
                  <c:v>87460200.980000004</c:v>
                </c:pt>
                <c:pt idx="4">
                  <c:v>43801972.43</c:v>
                </c:pt>
                <c:pt idx="5">
                  <c:v>457920362.93000001</c:v>
                </c:pt>
              </c:numCache>
            </c:numRef>
          </c:val>
        </c:ser>
        <c:ser>
          <c:idx val="1"/>
          <c:order val="1"/>
          <c:tx>
            <c:strRef>
              <c:f>'Sheet1 (2)'!$B$74</c:f>
              <c:strCache>
                <c:ptCount val="1"/>
                <c:pt idx="0">
                  <c:v>ผลการใช้จ่ายงบประมาณ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1235521235521235E-2"/>
                  <c:y val="4.005607850991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096525096525026E-2"/>
                  <c:y val="8.0112157019827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096525096525095E-2"/>
                  <c:y val="1.2016823552974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096525096525026E-2"/>
                  <c:y val="4.005607850991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235521235521235E-2"/>
                  <c:y val="4.005607850991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2818532818532815E-2"/>
                  <c:y val="4.005607850991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(2)'!$C$72:$H$72</c:f>
              <c:strCache>
                <c:ptCount val="6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งบประมาณรวม</c:v>
                </c:pt>
              </c:strCache>
            </c:strRef>
          </c:cat>
          <c:val>
            <c:numRef>
              <c:f>'Sheet1 (2)'!$C$74:$H$74</c:f>
              <c:numCache>
                <c:formatCode>_(* #,##0.00_);_(* \(#,##0.00\);_(* "-"??_);_(@_)</c:formatCode>
                <c:ptCount val="6"/>
                <c:pt idx="0">
                  <c:v>36825485.590000004</c:v>
                </c:pt>
                <c:pt idx="1">
                  <c:v>162374749.5</c:v>
                </c:pt>
                <c:pt idx="2">
                  <c:v>31237701.02</c:v>
                </c:pt>
                <c:pt idx="3">
                  <c:v>50519332.390000001</c:v>
                </c:pt>
                <c:pt idx="4">
                  <c:v>16071464.470000001</c:v>
                </c:pt>
                <c:pt idx="5">
                  <c:v>297028732.97000003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5805736"/>
        <c:axId val="275806128"/>
        <c:axId val="0"/>
      </c:bar3DChart>
      <c:catAx>
        <c:axId val="275805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75806128"/>
        <c:crosses val="autoZero"/>
        <c:auto val="1"/>
        <c:lblAlgn val="ctr"/>
        <c:lblOffset val="100"/>
        <c:noMultiLvlLbl val="0"/>
      </c:catAx>
      <c:valAx>
        <c:axId val="27580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7580573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8612470738454989E-2"/>
                <c:y val="4.2684640386304595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29301067096343"/>
          <c:y val="0.87519913705959995"/>
          <c:w val="0.44705089228711276"/>
          <c:h val="9.67616079834603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/>
      </a:solidFill>
      <a:round/>
    </a:ln>
    <a:effectLst/>
  </c:spPr>
  <c:txPr>
    <a:bodyPr/>
    <a:lstStyle/>
    <a:p>
      <a:pPr>
        <a:defRPr sz="1400">
          <a:solidFill>
            <a:schemeClr val="accent1">
              <a:lumMod val="75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'Sheet1 (2)'!$I$239</c:f>
              <c:strCache>
                <c:ptCount val="1"/>
                <c:pt idx="0">
                  <c:v>แผน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2.4615384615384615E-2"/>
                  <c:y val="-4.610951008645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717948717948766E-2"/>
                  <c:y val="-3.4582132564841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290598290598291E-2"/>
                  <c:y val="-3.842459173871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82051282051282E-2"/>
                  <c:y val="-4.2267050912584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(2)'!$R$234:$U$234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'Sheet1 (2)'!$R$239:$U$239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(2)'!$I$240</c:f>
              <c:strCache>
                <c:ptCount val="1"/>
                <c:pt idx="0">
                  <c:v>ผล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2.8717948717948718E-2"/>
                  <c:y val="-4.226705091258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229790654158657E-2"/>
                  <c:y val="-4.4208738613555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3021135515955243E-3"/>
                  <c:y val="2.9034204948980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290598290598291E-2"/>
                  <c:y val="-4.610951008645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2786885245901641E-2"/>
                  <c:y val="-3.41398911499977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(2)'!$R$234:$U$234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'Sheet1 (2)'!$R$240:$U$240</c:f>
              <c:numCache>
                <c:formatCode>0.00%</c:formatCode>
                <c:ptCount val="4"/>
                <c:pt idx="0">
                  <c:v>0.67510000000000003</c:v>
                </c:pt>
                <c:pt idx="1">
                  <c:v>0.45660000000000001</c:v>
                </c:pt>
                <c:pt idx="2">
                  <c:v>0.86460000000000004</c:v>
                </c:pt>
                <c:pt idx="3">
                  <c:v>2.1551999999999998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806912"/>
        <c:axId val="275807304"/>
      </c:lineChart>
      <c:catAx>
        <c:axId val="27580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75807304"/>
        <c:crosses val="autoZero"/>
        <c:auto val="1"/>
        <c:lblAlgn val="ctr"/>
        <c:lblOffset val="100"/>
        <c:noMultiLvlLbl val="0"/>
      </c:catAx>
      <c:valAx>
        <c:axId val="27580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7580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>
          <a:lumMod val="7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'Sheet1 (2)'!$B$239</c:f>
              <c:strCache>
                <c:ptCount val="1"/>
                <c:pt idx="0">
                  <c:v>แผน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2.4615384615384615E-2"/>
                  <c:y val="-4.610951008645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717948717948766E-2"/>
                  <c:y val="-3.4582132564841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4999306363518949E-2"/>
                  <c:y val="-3.8424714853374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82051282051282E-2"/>
                  <c:y val="-4.2267050912584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(2)'!$C$234:$F$234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'Sheet1 (2)'!$C$239:$F$239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(2)'!$B$240</c:f>
              <c:strCache>
                <c:ptCount val="1"/>
                <c:pt idx="0">
                  <c:v>ผล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3.2051312335958003E-2"/>
                  <c:y val="4.3294454503347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453018372703412E-2"/>
                  <c:y val="3.7787696324055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487139107611548E-2"/>
                  <c:y val="3.6164329726163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290598290598291E-2"/>
                  <c:y val="-4.610951008645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2786885245901641E-2"/>
                  <c:y val="-3.41398911499977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(2)'!$C$234:$F$234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'Sheet1 (2)'!$C$240:$F$240</c:f>
              <c:numCache>
                <c:formatCode>0.00%</c:formatCode>
                <c:ptCount val="4"/>
                <c:pt idx="0">
                  <c:v>0.70450000000000002</c:v>
                </c:pt>
                <c:pt idx="1">
                  <c:v>0.29730000000000001</c:v>
                </c:pt>
                <c:pt idx="2">
                  <c:v>0.90180000000000005</c:v>
                </c:pt>
                <c:pt idx="3">
                  <c:v>5.6497000000000002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464192"/>
        <c:axId val="275807696"/>
      </c:lineChart>
      <c:catAx>
        <c:axId val="27246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75807696"/>
        <c:crosses val="autoZero"/>
        <c:auto val="1"/>
        <c:lblAlgn val="ctr"/>
        <c:lblOffset val="100"/>
        <c:noMultiLvlLbl val="0"/>
      </c:catAx>
      <c:valAx>
        <c:axId val="27580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7246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>
          <a:lumMod val="75000"/>
        </a:schemeClr>
      </a:solidFill>
      <a:round/>
    </a:ln>
    <a:effectLst/>
  </c:spPr>
  <c:txPr>
    <a:bodyPr/>
    <a:lstStyle/>
    <a:p>
      <a:pPr>
        <a:defRPr sz="1400">
          <a:solidFill>
            <a:schemeClr val="accent1">
              <a:lumMod val="75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'Sheet1 (2)'!$I$239</c:f>
              <c:strCache>
                <c:ptCount val="1"/>
                <c:pt idx="0">
                  <c:v>แผน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2.4615384615384615E-2"/>
                  <c:y val="-4.610951008645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717948717948766E-2"/>
                  <c:y val="-3.4582132564841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290598290598291E-2"/>
                  <c:y val="-3.842459173871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82051282051282E-2"/>
                  <c:y val="-4.2267050912584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(2)'!$J$234:$M$234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'Sheet1 (2)'!$J$239:$M$239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(2)'!$I$240</c:f>
              <c:strCache>
                <c:ptCount val="1"/>
                <c:pt idx="0">
                  <c:v>ผล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4.6900293853416895E-2"/>
                  <c:y val="-4.9636375347217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18066437358404E-2"/>
                  <c:y val="-5.0740914606088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82051282051282E-2"/>
                  <c:y val="-4.226705091258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290598290598291E-2"/>
                  <c:y val="-4.610951008645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2786885245901641E-2"/>
                  <c:y val="-3.41398911499977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(2)'!$J$234:$M$234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'Sheet1 (2)'!$J$240:$M$240</c:f>
              <c:numCache>
                <c:formatCode>0.00%</c:formatCode>
                <c:ptCount val="4"/>
                <c:pt idx="0">
                  <c:v>0.49340000000000001</c:v>
                </c:pt>
                <c:pt idx="1">
                  <c:v>0.78100000000000003</c:v>
                </c:pt>
                <c:pt idx="2">
                  <c:v>0.72509999999999997</c:v>
                </c:pt>
                <c:pt idx="3">
                  <c:v>0.76680000000000004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808480"/>
        <c:axId val="275808872"/>
      </c:lineChart>
      <c:catAx>
        <c:axId val="27580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75808872"/>
        <c:crosses val="autoZero"/>
        <c:auto val="1"/>
        <c:lblAlgn val="ctr"/>
        <c:lblOffset val="100"/>
        <c:noMultiLvlLbl val="0"/>
      </c:catAx>
      <c:valAx>
        <c:axId val="275808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7580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>
          <a:lumMod val="75000"/>
        </a:schemeClr>
      </a:solidFill>
      <a:round/>
    </a:ln>
    <a:effectLst/>
  </c:spPr>
  <c:txPr>
    <a:bodyPr/>
    <a:lstStyle/>
    <a:p>
      <a:pPr>
        <a:defRPr sz="1400">
          <a:solidFill>
            <a:schemeClr val="accent1">
              <a:lumMod val="75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120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หน่วยงานบริหาร</a:t>
            </a:r>
          </a:p>
        </c:rich>
      </c:tx>
      <c:layout>
        <c:manualLayout>
          <c:xMode val="edge"/>
          <c:yMode val="edge"/>
          <c:x val="0.91501920721448282"/>
          <c:y val="0.6228659601987792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 (2)'!$B$115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x"/>
            <c:size val="5"/>
            <c:spPr>
              <a:noFill/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3.8434547908232142E-2"/>
                  <c:y val="-4.9951969260326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233468286099867E-2"/>
                  <c:y val="-3.8424591738712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717948717948718E-2"/>
                  <c:y val="-3.4582132564841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549257759784076E-2"/>
                  <c:y val="-5.3794428434197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5006747638326592E-3"/>
                  <c:y val="-3.8424591738712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4466936572199737E-3"/>
                  <c:y val="-3.4582132564841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48582995951417E-3"/>
                  <c:y val="-4.9951969260326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796221322537112E-2"/>
                  <c:y val="-4.226705091258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(2)'!$C$114:$J$114</c:f>
              <c:strCache>
                <c:ptCount val="8"/>
                <c:pt idx="0">
                  <c:v>ฝ่ายบริหารงานสภามหาวิทยาลัย</c:v>
                </c:pt>
                <c:pt idx="1">
                  <c:v>ฝ่ายแผนงาน</c:v>
                </c:pt>
                <c:pt idx="2">
                  <c:v>ฝ่ายการคลังและทรัพย์สิน</c:v>
                </c:pt>
                <c:pt idx="3">
                  <c:v>ฝ่ายบริหารกลางและทรัพยากรบุคคล</c:v>
                </c:pt>
                <c:pt idx="4">
                  <c:v>ฝ่ายประกันคุณภาพการศึกษา</c:v>
                </c:pt>
                <c:pt idx="5">
                  <c:v>ฝ่ายตรวจสอบภายใน</c:v>
                </c:pt>
                <c:pt idx="6">
                  <c:v>ฝ่ายวิชาการ</c:v>
                </c:pt>
                <c:pt idx="7">
                  <c:v>งานวิเทศสัมพันธ์</c:v>
                </c:pt>
              </c:strCache>
            </c:strRef>
          </c:cat>
          <c:val>
            <c:numRef>
              <c:f>'Sheet1 (2)'!$C$115:$J$115</c:f>
              <c:numCache>
                <c:formatCode>_(* #,##0.00_);_(* \(#,##0.00\);_(* "-"??_);_(@_)</c:formatCode>
                <c:ptCount val="8"/>
                <c:pt idx="0">
                  <c:v>9429800</c:v>
                </c:pt>
                <c:pt idx="1">
                  <c:v>12632820</c:v>
                </c:pt>
                <c:pt idx="2">
                  <c:v>636445041</c:v>
                </c:pt>
                <c:pt idx="3">
                  <c:v>25425700</c:v>
                </c:pt>
                <c:pt idx="4">
                  <c:v>1994400</c:v>
                </c:pt>
                <c:pt idx="5">
                  <c:v>983200</c:v>
                </c:pt>
                <c:pt idx="6">
                  <c:v>6599000</c:v>
                </c:pt>
                <c:pt idx="7">
                  <c:v>1750020.1099999999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(2)'!$B$116</c:f>
              <c:strCache>
                <c:ptCount val="1"/>
                <c:pt idx="0">
                  <c:v>ผลการใช้จ่ายงบประมาณ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4.6369770580296919E-2"/>
                  <c:y val="4.226705091258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65275696813202E-2"/>
                  <c:y val="3.458213256484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9529924855439513E-3"/>
                  <c:y val="9.82255820037941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9657360534684625E-3"/>
                  <c:y val="4.5768457347106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6319933692499952E-3"/>
                  <c:y val="3.073967339097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999840606968663E-3"/>
                  <c:y val="3.073967339097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097165991902933E-3"/>
                  <c:y val="2.3054755043227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0971659919028341E-3"/>
                  <c:y val="3.4582132564841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(2)'!$C$114:$J$114</c:f>
              <c:strCache>
                <c:ptCount val="8"/>
                <c:pt idx="0">
                  <c:v>ฝ่ายบริหารงานสภามหาวิทยาลัย</c:v>
                </c:pt>
                <c:pt idx="1">
                  <c:v>ฝ่ายแผนงาน</c:v>
                </c:pt>
                <c:pt idx="2">
                  <c:v>ฝ่ายการคลังและทรัพย์สิน</c:v>
                </c:pt>
                <c:pt idx="3">
                  <c:v>ฝ่ายบริหารกลางและทรัพยากรบุคคล</c:v>
                </c:pt>
                <c:pt idx="4">
                  <c:v>ฝ่ายประกันคุณภาพการศึกษา</c:v>
                </c:pt>
                <c:pt idx="5">
                  <c:v>ฝ่ายตรวจสอบภายใน</c:v>
                </c:pt>
                <c:pt idx="6">
                  <c:v>ฝ่ายวิชาการ</c:v>
                </c:pt>
                <c:pt idx="7">
                  <c:v>งานวิเทศสัมพันธ์</c:v>
                </c:pt>
              </c:strCache>
            </c:strRef>
          </c:cat>
          <c:val>
            <c:numRef>
              <c:f>'Sheet1 (2)'!$C$116:$J$116</c:f>
              <c:numCache>
                <c:formatCode>_(* #,##0.00_);_(* \(#,##0.00\);_(* "-"??_);_(@_)</c:formatCode>
                <c:ptCount val="8"/>
                <c:pt idx="0">
                  <c:v>8373037.29</c:v>
                </c:pt>
                <c:pt idx="1">
                  <c:v>3293977.37</c:v>
                </c:pt>
                <c:pt idx="2">
                  <c:v>627687798.76999998</c:v>
                </c:pt>
                <c:pt idx="3">
                  <c:v>23840804.649999999</c:v>
                </c:pt>
                <c:pt idx="4">
                  <c:v>1369837</c:v>
                </c:pt>
                <c:pt idx="5">
                  <c:v>803799.35</c:v>
                </c:pt>
                <c:pt idx="6">
                  <c:v>4901160.6000000006</c:v>
                </c:pt>
                <c:pt idx="7">
                  <c:v>1408016.28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278984"/>
        <c:axId val="329278200"/>
      </c:lineChart>
      <c:catAx>
        <c:axId val="32927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29278200"/>
        <c:crosses val="autoZero"/>
        <c:auto val="1"/>
        <c:lblAlgn val="ctr"/>
        <c:lblOffset val="100"/>
        <c:noMultiLvlLbl val="0"/>
      </c:catAx>
      <c:valAx>
        <c:axId val="329278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292789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0511393768086685E-2"/>
                <c:y val="3.2535342304114007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120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หน่วยงานบริหาร</a:t>
            </a:r>
          </a:p>
        </c:rich>
      </c:tx>
      <c:layout>
        <c:manualLayout>
          <c:xMode val="edge"/>
          <c:yMode val="edge"/>
          <c:x val="0.91501918029477081"/>
          <c:y val="0.8534135106310558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 (2)'!$B$144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x"/>
            <c:size val="5"/>
            <c:spPr>
              <a:noFill/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1"/>
              <c:layout>
                <c:manualLayout>
                  <c:x val="-1.7543859649122757E-2"/>
                  <c:y val="-4.9951969260326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4466936572200726E-3"/>
                  <c:y val="-3.842459173871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0971659919027352E-3"/>
                  <c:y val="-2.305475504322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(2)'!$C$143:$F$143</c:f>
              <c:strCache>
                <c:ptCount val="4"/>
                <c:pt idx="0">
                  <c:v> ฝ่ายบริหารวิทยาเขตสงขลา</c:v>
                </c:pt>
                <c:pt idx="1">
                  <c:v>ฝ่ายกิจการนิสิตวิทยาเขตสงขลา</c:v>
                </c:pt>
                <c:pt idx="2">
                  <c:v>ฝ่ายบริหารวิทยาเขตพัทลุง</c:v>
                </c:pt>
                <c:pt idx="3">
                  <c:v>ฝ่ายกิจการนิสิตวิทยาเขตพัทลุง</c:v>
                </c:pt>
              </c:strCache>
            </c:strRef>
          </c:cat>
          <c:val>
            <c:numRef>
              <c:f>'Sheet1 (2)'!$C$144:$F$144</c:f>
              <c:numCache>
                <c:formatCode>_(* #,##0.00_);_(* \(#,##0.00\);_(* "-"??_);_(@_)</c:formatCode>
                <c:ptCount val="4"/>
                <c:pt idx="0">
                  <c:v>314826394.5</c:v>
                </c:pt>
                <c:pt idx="1">
                  <c:v>10113330</c:v>
                </c:pt>
                <c:pt idx="2">
                  <c:v>195919300</c:v>
                </c:pt>
                <c:pt idx="3">
                  <c:v>12188162.98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(2)'!$B$145</c:f>
              <c:strCache>
                <c:ptCount val="1"/>
                <c:pt idx="0">
                  <c:v>ผลการใช้จ่ายงบประมาณ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3.6437246963562805E-2"/>
                  <c:y val="5.7636887608069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48582995951417E-3"/>
                  <c:y val="3.073967339097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194331983805668E-2"/>
                  <c:y val="-3.073967339097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696508758261568E-2"/>
                  <c:y val="3.2605726209092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2786885245901641E-2"/>
                  <c:y val="-3.41398911499977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(2)'!$C$143:$F$143</c:f>
              <c:strCache>
                <c:ptCount val="4"/>
                <c:pt idx="0">
                  <c:v> ฝ่ายบริหารวิทยาเขตสงขลา</c:v>
                </c:pt>
                <c:pt idx="1">
                  <c:v>ฝ่ายกิจการนิสิตวิทยาเขตสงขลา</c:v>
                </c:pt>
                <c:pt idx="2">
                  <c:v>ฝ่ายบริหารวิทยาเขตพัทลุง</c:v>
                </c:pt>
                <c:pt idx="3">
                  <c:v>ฝ่ายกิจการนิสิตวิทยาเขตพัทลุง</c:v>
                </c:pt>
              </c:strCache>
            </c:strRef>
          </c:cat>
          <c:val>
            <c:numRef>
              <c:f>'Sheet1 (2)'!$C$145:$F$145</c:f>
              <c:numCache>
                <c:formatCode>_(* #,##0.00_);_(* \(#,##0.00\);_(* "-"??_);_(@_)</c:formatCode>
                <c:ptCount val="4"/>
                <c:pt idx="0">
                  <c:v>271295208.92000002</c:v>
                </c:pt>
                <c:pt idx="1">
                  <c:v>5448147.3899999997</c:v>
                </c:pt>
                <c:pt idx="2">
                  <c:v>129417337.43000001</c:v>
                </c:pt>
                <c:pt idx="3">
                  <c:v>9145036.5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847992"/>
        <c:axId val="332846424"/>
      </c:lineChart>
      <c:catAx>
        <c:axId val="332847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32846424"/>
        <c:crosses val="autoZero"/>
        <c:auto val="1"/>
        <c:lblAlgn val="ctr"/>
        <c:lblOffset val="100"/>
        <c:noMultiLvlLbl val="0"/>
      </c:catAx>
      <c:valAx>
        <c:axId val="33284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3284799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0511393768086685E-2"/>
                <c:y val="3.2535342304114007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</a:t>
            </a:r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งานวิชาการ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layout>
        <c:manualLayout>
          <c:xMode val="edge"/>
          <c:yMode val="edge"/>
          <c:x val="0.91501920721448282"/>
          <c:y val="0.7880917046752442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 (2)'!$B$172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x"/>
            <c:size val="5"/>
            <c:spPr>
              <a:noFill/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1.2145748987854275E-2"/>
                  <c:y val="-1.536983669548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183887059626605E-2"/>
                  <c:y val="-4.6059383964806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041328943103848E-2"/>
                  <c:y val="-4.9897665961873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694219295402669E-2"/>
                  <c:y val="-3.4544537973604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5459717649066511E-2"/>
                  <c:y val="-4.2221101967739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4112608001365228E-2"/>
                  <c:y val="-2.6867973979470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765498353663944E-2"/>
                  <c:y val="-3.8382819970671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7020664471552028E-2"/>
                  <c:y val="-4.6059383964806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702066447155182E-2"/>
                  <c:y val="-3.8382819970671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(2)'!$C$171:$M$171</c:f>
              <c:strCache>
                <c:ptCount val="11"/>
                <c:pt idx="0">
                  <c:v>คณะศึกษาศาสตร์</c:v>
                </c:pt>
                <c:pt idx="1">
                  <c:v>คณะมนุษยศาสตร์และสังคมศาสตร์</c:v>
                </c:pt>
                <c:pt idx="2">
                  <c:v>คณะเศรษฐศาสตร์และบริหารธุรกิจ</c:v>
                </c:pt>
                <c:pt idx="3">
                  <c:v>คณะศิลปกรรมศาสตร์</c:v>
                </c:pt>
                <c:pt idx="4">
                  <c:v>คณะนิติศาสตร์</c:v>
                </c:pt>
                <c:pt idx="5">
                  <c:v>คณะวิทยาศาสตร์</c:v>
                </c:pt>
                <c:pt idx="6">
                  <c:v>คณะเทคโนโลยีและการพัฒนาชุมชน</c:v>
                </c:pt>
                <c:pt idx="7">
                  <c:v>คณะวิศวกรรมศาสตร์</c:v>
                </c:pt>
                <c:pt idx="8">
                  <c:v>คณะวิทยาการสุขภาพและการกีฬา</c:v>
                </c:pt>
                <c:pt idx="9">
                  <c:v>คณะพยาบาลศาสตร์</c:v>
                </c:pt>
                <c:pt idx="10">
                  <c:v>บัณฑิตวิทยาลัย</c:v>
                </c:pt>
              </c:strCache>
            </c:strRef>
          </c:cat>
          <c:val>
            <c:numRef>
              <c:f>'Sheet1 (2)'!$C$172:$M$172</c:f>
              <c:numCache>
                <c:formatCode>_(* #,##0.00_);_(* \(#,##0.00\);_(* "-"??_);_(@_)</c:formatCode>
                <c:ptCount val="11"/>
                <c:pt idx="0">
                  <c:v>78666100</c:v>
                </c:pt>
                <c:pt idx="1">
                  <c:v>43369008</c:v>
                </c:pt>
                <c:pt idx="2">
                  <c:v>19677240.5</c:v>
                </c:pt>
                <c:pt idx="3">
                  <c:v>8911900</c:v>
                </c:pt>
                <c:pt idx="4">
                  <c:v>12632454.07</c:v>
                </c:pt>
                <c:pt idx="5">
                  <c:v>28110214</c:v>
                </c:pt>
                <c:pt idx="6">
                  <c:v>20883351</c:v>
                </c:pt>
                <c:pt idx="7">
                  <c:v>70912165</c:v>
                </c:pt>
                <c:pt idx="8">
                  <c:v>62455365</c:v>
                </c:pt>
                <c:pt idx="9">
                  <c:v>7997700</c:v>
                </c:pt>
                <c:pt idx="10">
                  <c:v>4216236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(2)'!$B$173</c:f>
              <c:strCache>
                <c:ptCount val="1"/>
                <c:pt idx="0">
                  <c:v>ผลการใช้จ่ายงบประมาณ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3.2622940237141192E-2"/>
                  <c:y val="4.2221101967739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970049884842502E-2"/>
                  <c:y val="2.3029691982403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643604708693112E-2"/>
                  <c:y val="2.68679739794703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594264884872631E-2"/>
                      <c:h val="0.1025588949616353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2.1275830589439958E-2"/>
                  <c:y val="2.686797397947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183887059627644E-3"/>
                  <c:y val="4.6059383964806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1040599198867255E-2"/>
                  <c:y val="3.8382819970671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1347109647701283E-2"/>
                  <c:y val="3.4544537973604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602275765589368E-2"/>
                  <c:y val="3.8382819970671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6878106355029069E-2"/>
                  <c:y val="4.2221101967739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1133272472917155E-2"/>
                  <c:y val="7.67656399413437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6806827296767897E-2"/>
                  <c:y val="3.8382819970671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(2)'!$C$171:$M$171</c:f>
              <c:strCache>
                <c:ptCount val="11"/>
                <c:pt idx="0">
                  <c:v>คณะศึกษาศาสตร์</c:v>
                </c:pt>
                <c:pt idx="1">
                  <c:v>คณะมนุษยศาสตร์และสังคมศาสตร์</c:v>
                </c:pt>
                <c:pt idx="2">
                  <c:v>คณะเศรษฐศาสตร์และบริหารธุรกิจ</c:v>
                </c:pt>
                <c:pt idx="3">
                  <c:v>คณะศิลปกรรมศาสตร์</c:v>
                </c:pt>
                <c:pt idx="4">
                  <c:v>คณะนิติศาสตร์</c:v>
                </c:pt>
                <c:pt idx="5">
                  <c:v>คณะวิทยาศาสตร์</c:v>
                </c:pt>
                <c:pt idx="6">
                  <c:v>คณะเทคโนโลยีและการพัฒนาชุมชน</c:v>
                </c:pt>
                <c:pt idx="7">
                  <c:v>คณะวิศวกรรมศาสตร์</c:v>
                </c:pt>
                <c:pt idx="8">
                  <c:v>คณะวิทยาการสุขภาพและการกีฬา</c:v>
                </c:pt>
                <c:pt idx="9">
                  <c:v>คณะพยาบาลศาสตร์</c:v>
                </c:pt>
                <c:pt idx="10">
                  <c:v>บัณฑิตวิทยาลัย</c:v>
                </c:pt>
              </c:strCache>
            </c:strRef>
          </c:cat>
          <c:val>
            <c:numRef>
              <c:f>'Sheet1 (2)'!$C$173:$M$173</c:f>
              <c:numCache>
                <c:formatCode>_(* #,##0.00_);_(* \(#,##0.00\);_(* "-"??_);_(@_)</c:formatCode>
                <c:ptCount val="11"/>
                <c:pt idx="0">
                  <c:v>61466422.689999998</c:v>
                </c:pt>
                <c:pt idx="1">
                  <c:v>33422786.09</c:v>
                </c:pt>
                <c:pt idx="2">
                  <c:v>13602044.609999999</c:v>
                </c:pt>
                <c:pt idx="3">
                  <c:v>5916064.6299999999</c:v>
                </c:pt>
                <c:pt idx="4">
                  <c:v>9540419.6099999994</c:v>
                </c:pt>
                <c:pt idx="5">
                  <c:v>19894661.539999999</c:v>
                </c:pt>
                <c:pt idx="6">
                  <c:v>7392654.7899999991</c:v>
                </c:pt>
                <c:pt idx="7">
                  <c:v>60347749.82</c:v>
                </c:pt>
                <c:pt idx="8">
                  <c:v>55600460.870000005</c:v>
                </c:pt>
                <c:pt idx="9">
                  <c:v>745210.15999999992</c:v>
                </c:pt>
                <c:pt idx="10">
                  <c:v>3057813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610936"/>
        <c:axId val="282613288"/>
      </c:lineChart>
      <c:catAx>
        <c:axId val="282610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2613288"/>
        <c:crosses val="autoZero"/>
        <c:auto val="1"/>
        <c:lblAlgn val="ctr"/>
        <c:lblOffset val="100"/>
        <c:noMultiLvlLbl val="0"/>
      </c:catAx>
      <c:valAx>
        <c:axId val="282613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261093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0511393768086685E-2"/>
                <c:y val="3.2535342304114007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9728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3CFFB-8103-4703-A759-C2ABE8B40321}" type="datetimeFigureOut">
              <a:rPr lang="th-TH" smtClean="0"/>
              <a:t>11/10/60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49728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CF073-DA3A-4717-A5B8-C970A7D1E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6514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9728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389F1-8063-4D3B-A9F8-DB9041EB30D4}" type="datetimeFigureOut">
              <a:rPr lang="th-TH" smtClean="0"/>
              <a:t>11/10/60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928" y="4777086"/>
            <a:ext cx="5437821" cy="3908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49728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33090-0FB5-44B7-BA2C-F79051C5C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216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33090-0FB5-44B7-BA2C-F79051C5CBB1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447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996953"/>
            <a:ext cx="6910536" cy="1224136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640080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817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0C5267-722D-4884-AE27-3FA97B93A36C}" type="datetimeFigureOut">
              <a:rPr lang="en-AU"/>
              <a:pPr>
                <a:defRPr/>
              </a:pPr>
              <a:t>11/10/2017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6EB190-CEB7-40D8-B2BA-B698526EF3D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62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8AD572-0924-449C-B45F-ACBD2213C504}" type="datetimeFigureOut">
              <a:rPr lang="en-AU"/>
              <a:pPr>
                <a:defRPr/>
              </a:pPr>
              <a:t>11/10/2017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E303CD-DAA7-430A-98D6-1A0D2E3E96D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641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747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59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8B1C3F-4222-45E7-B2A7-0677974E8AB8}" type="datetimeFigureOut">
              <a:rPr lang="en-AU"/>
              <a:pPr>
                <a:defRPr/>
              </a:pPr>
              <a:t>11/10/2017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C123D9-93F8-4DAD-89B3-CF613BB499A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90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44595BF-1A41-432A-8DF4-DD2C656F347E}" type="datetimeFigureOut">
              <a:rPr lang="en-AU"/>
              <a:pPr>
                <a:defRPr/>
              </a:pPr>
              <a:t>11/10/2017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1F6F49-A187-4D93-A657-19139E2298B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71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88FECD-A549-40BE-A3DA-013D78094C25}" type="datetimeFigureOut">
              <a:rPr lang="en-AU"/>
              <a:pPr>
                <a:defRPr/>
              </a:pPr>
              <a:t>11/10/2017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1351C4-C17C-47D9-B023-868A2F6228C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757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67152E-E5B6-43F7-98A2-F83C2017E042}" type="datetimeFigureOut">
              <a:rPr lang="en-AU"/>
              <a:pPr>
                <a:defRPr/>
              </a:pPr>
              <a:t>11/10/2017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9F6F83-9859-40E0-8836-2DE0C8711DB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888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F6F0FA-F49E-48E1-9EA4-D74BA435D148}" type="datetimeFigureOut">
              <a:rPr lang="en-AU"/>
              <a:pPr>
                <a:defRPr/>
              </a:pPr>
              <a:t>11/10/2017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80A37A-454E-41E7-8677-78175EB9762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07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2445F4-44A1-445A-BDB7-0EDCE6A088B3}" type="datetimeFigureOut">
              <a:rPr lang="en-AU"/>
              <a:pPr>
                <a:defRPr/>
              </a:pPr>
              <a:t>11/10/2017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EECCAC-5DAA-4D08-B0AD-B8E28B3B206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04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4213" y="1125538"/>
            <a:ext cx="813593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1916113"/>
            <a:ext cx="81359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1" r:id="rId2"/>
    <p:sldLayoutId id="2147483732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188CA"/>
          </a:solidFill>
          <a:latin typeface="FreesiaUPC" pitchFamily="34" charset="-34"/>
          <a:ea typeface="+mj-ea"/>
          <a:cs typeface="FreesiaUPC" pitchFamily="34" charset="-34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8A8C8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79512" y="2420888"/>
            <a:ext cx="6911975" cy="1470025"/>
          </a:xfrm>
        </p:spPr>
        <p:txBody>
          <a:bodyPr>
            <a:noAutofit/>
          </a:bodyPr>
          <a:lstStyle/>
          <a:p>
            <a:pPr eaLnBrk="1" hangingPunct="1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</a:t>
            </a:r>
            <a:b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ชี้แจงแนวทางการบริหารงบประมาณรายจ่าย</a:t>
            </a:r>
            <a:b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2561</a:t>
            </a:r>
            <a:endParaRPr lang="en-AU" sz="3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435099" y="3890913"/>
            <a:ext cx="6400800" cy="1584176"/>
          </a:xfrm>
        </p:spPr>
        <p:txBody>
          <a:bodyPr/>
          <a:lstStyle/>
          <a:p>
            <a:pPr eaLnBrk="1" hangingPunct="1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จัดโดย...ฝ่ายแผนงาน</a:t>
            </a:r>
          </a:p>
          <a:p>
            <a:pPr eaLnBrk="1" hangingPunct="1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วันอังคารที่ 3 ตุลาคม 2560 เวลา 09.00 – 12.00 น.</a:t>
            </a:r>
          </a:p>
          <a:p>
            <a:pPr eaLnBrk="1" hangingPunct="1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ห้องประชุมทองหลาง 1 อาคาร 7 วิทยาเขตสงขลา</a:t>
            </a:r>
          </a:p>
          <a:p>
            <a:pPr eaLnBrk="1" hangingPunct="1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ห้องประชุมปาริฉัตร อาคารบริหารและสำนักงานกลาง วิทยาเขตสงขลา</a:t>
            </a:r>
          </a:p>
          <a:p>
            <a:pPr eaLnBrk="1" hangingPunct="1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ห้องประชุมหน่วยประสานงานกลางมหาวิทยาลัยทักษิณ </a:t>
            </a:r>
            <a:r>
              <a:rPr lang="th-TH" sz="20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สกอ</a:t>
            </a:r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eaLnBrk="1" hangingPunct="1"/>
            <a:endParaRPr lang="en-AU" sz="20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899592" y="1052736"/>
            <a:ext cx="7704856" cy="875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223628" y="109760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ผลการเบิกงบประมาณ</a:t>
            </a:r>
          </a:p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จำแนกตามหน่วยงานบริหาร</a:t>
            </a:r>
          </a:p>
        </p:txBody>
      </p:sp>
      <p:graphicFrame>
        <p:nvGraphicFramePr>
          <p:cNvPr id="6" name="แผนภูมิ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574618"/>
              </p:ext>
            </p:extLst>
          </p:nvPr>
        </p:nvGraphicFramePr>
        <p:xfrm>
          <a:off x="179512" y="2204864"/>
          <a:ext cx="8881814" cy="316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48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899592" y="1052736"/>
            <a:ext cx="7704856" cy="875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223628" y="109760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ผลการเบิกงบประมาณ</a:t>
            </a:r>
          </a:p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จำแนกตามหน่วยงานวิทยาเขต</a:t>
            </a:r>
          </a:p>
        </p:txBody>
      </p:sp>
      <p:graphicFrame>
        <p:nvGraphicFramePr>
          <p:cNvPr id="6" name="แผนภูมิ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219310"/>
              </p:ext>
            </p:extLst>
          </p:nvPr>
        </p:nvGraphicFramePr>
        <p:xfrm>
          <a:off x="323528" y="2132856"/>
          <a:ext cx="8820472" cy="301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91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899592" y="1052736"/>
            <a:ext cx="7704856" cy="875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223628" y="109760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ผลการเบิกงบประมาณ</a:t>
            </a:r>
          </a:p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จำแนกตามส่วนงานวิชาการ</a:t>
            </a:r>
          </a:p>
        </p:txBody>
      </p:sp>
      <p:graphicFrame>
        <p:nvGraphicFramePr>
          <p:cNvPr id="8" name="แผนภูมิ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426190"/>
              </p:ext>
            </p:extLst>
          </p:nvPr>
        </p:nvGraphicFramePr>
        <p:xfrm>
          <a:off x="107504" y="2276872"/>
          <a:ext cx="8953822" cy="330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01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899592" y="1052736"/>
            <a:ext cx="7704856" cy="875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223628" y="109760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ผลการเบิกงบประมาณ</a:t>
            </a:r>
          </a:p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จำแนกตามส่วนงานอื่น</a:t>
            </a:r>
          </a:p>
        </p:txBody>
      </p:sp>
      <p:graphicFrame>
        <p:nvGraphicFramePr>
          <p:cNvPr id="8" name="แผนภูมิ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278217"/>
              </p:ext>
            </p:extLst>
          </p:nvPr>
        </p:nvGraphicFramePr>
        <p:xfrm>
          <a:off x="334194" y="2060848"/>
          <a:ext cx="8809806" cy="316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17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1187624" y="1052736"/>
            <a:ext cx="7704856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511660" y="1109935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 ประจำปีงบประมาณ พ.ศ. 2560</a:t>
            </a:r>
          </a:p>
        </p:txBody>
      </p:sp>
      <p:sp>
        <p:nvSpPr>
          <p:cNvPr id="9" name="ตัวแทนเนื้อหา 2"/>
          <p:cNvSpPr txBox="1">
            <a:spLocks/>
          </p:cNvSpPr>
          <p:nvPr/>
        </p:nvSpPr>
        <p:spPr bwMode="auto">
          <a:xfrm>
            <a:off x="1179031" y="1772816"/>
            <a:ext cx="806489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b="1" u="sng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หน่วยงานที่มีผลการใช้จ่ายงบประมาณ ต่ำกว่าร้อยละ 50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ศูนย์ภาษามหาวิทยาลัยทักษิณ ร้อยละ 8.05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คณะพยาบาลศาสตร์ ร้อยละ 9.32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ศูนย์สร้างสรรค์งานออกแบบฯ ร้อยละ 12.49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ฝ่ายแผนงาน ร้อยละ 26.07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สถาบันพัฒนาทุนมนุษย์ ร้อยละ 29.00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คณะเทคโนโลยีและการพัฒนาชุมชน ร้อยละ 35.40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สำนักคอมพิวเตอร์ (พัทลุง) ร้อยละ 49.57</a:t>
            </a:r>
          </a:p>
        </p:txBody>
      </p:sp>
    </p:spTree>
    <p:extLst>
      <p:ext uri="{BB962C8B-B14F-4D97-AF65-F5344CB8AC3E}">
        <p14:creationId xmlns:p14="http://schemas.microsoft.com/office/powerpoint/2010/main" val="6802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87624" y="1052736"/>
            <a:ext cx="7704856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511660" y="1109935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 ประจำปีงบประมาณ พ.ศ. 2560</a:t>
            </a: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 bwMode="auto">
          <a:xfrm>
            <a:off x="1179031" y="1700808"/>
            <a:ext cx="806489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b="1" u="sng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หน่วยงานที่มีผลการใช้จ่ายงบประมาณ ตั้งแต่ร้อยละ 50.01 – ร้อยละ 70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วิทยาลัยภูมิปัญญาชุมชน ร้อยละ 50.59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สำนักหอสมุด (สงขลา) ร้อยละ 53.27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ฝ่ายกิจการนิสิตวิทยาเขตพัทลุง ร้อยละ 53.87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สถาบันวิจัยและพัฒนา ร้อยละ 58.21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สถาบันทักษิณคดีศึกษา ร้อยละ 59.43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สถาบันปฏิบัติการชุมชนเพื่อการศึกษา</a:t>
            </a:r>
            <a:r>
              <a:rPr lang="th-TH" sz="2600" b="1" dirty="0" err="1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แบบบรูณา</a:t>
            </a:r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 ร้อยละ 60.74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ฝ่ายบริหารวิทยาเขตพัทลุง ร้อยละ 66.06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คณะศิลปกรรมศาสตร์ ร้อยละ 66.38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ฝ่ายประกันคุณภาพการศึกษา ร้อยละ 68.68</a:t>
            </a:r>
          </a:p>
        </p:txBody>
      </p:sp>
    </p:spTree>
    <p:extLst>
      <p:ext uri="{BB962C8B-B14F-4D97-AF65-F5344CB8AC3E}">
        <p14:creationId xmlns:p14="http://schemas.microsoft.com/office/powerpoint/2010/main" val="12695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87624" y="1052736"/>
            <a:ext cx="7704856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511660" y="1109935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 ประจำปีงบประมาณ พ.ศ. 2560</a:t>
            </a: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 bwMode="auto">
          <a:xfrm>
            <a:off x="1179031" y="1700808"/>
            <a:ext cx="806489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b="1" u="sng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หน่วยงานที่มีผลการใช้จ่ายงบประมาณ ตั้งแต่ร้อยละ 50.01 – ร้อยละ 70 (ต่อ)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วิทยาลัยภูมิปัญญาชุมชน ร้อยละ 50.59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สำนักหอสมุด (สงขลา) ร้อยละ 53.27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ฝ่ายกิจการนิสิตวิทยาเขตพัทลุง ร้อยละ 53.87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สถาบันวิจัยและพัฒนา ร้อยละ 58.21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สถาบันทักษิณคดีศึกษา ร้อยละ 59.43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สถาบันปฏิบัติการชุมชนเพื่อการศึกษา</a:t>
            </a:r>
            <a:r>
              <a:rPr lang="th-TH" sz="2400" b="1" dirty="0" err="1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แบบบรูณา</a:t>
            </a:r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 ร้อยละ 60.74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ฝ่ายบริหารวิทยาเขตพัทลุง ร้อยละ 66.06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คณะศิลปกรรมศาสตร์ ร้อยละ 66.38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ฝ่ายประกันคุณภาพการศึกษา ร้อยละ 68.68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คณะเศรษฐศาสตร์และบริหารธุรกิจ ร้อยละ 69.13</a:t>
            </a:r>
          </a:p>
        </p:txBody>
      </p:sp>
    </p:spTree>
    <p:extLst>
      <p:ext uri="{BB962C8B-B14F-4D97-AF65-F5344CB8AC3E}">
        <p14:creationId xmlns:p14="http://schemas.microsoft.com/office/powerpoint/2010/main" val="784317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87624" y="1052736"/>
            <a:ext cx="7704856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511660" y="1109935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 ประจำปีงบประมาณ พ.ศ. 2560</a:t>
            </a: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 bwMode="auto">
          <a:xfrm>
            <a:off x="1179031" y="1700808"/>
            <a:ext cx="806489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b="1" u="sng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หน่วยงานที่มีผลการใช้จ่ายงบประมาณ ตั้งแต่ร้อยละ 70.01 ขึ้นไป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คณะวิทยาศาสตร์ ร้อยละ 70.77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บัณฑิตวิทยาลัย ร้อยละ 72.52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ฝ่ายวิชาการ ร้อยละ 74.27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ฝ่ายกิจการนิสิตวิทยาเขตพัทลุง ร้อยละ 75.03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คณะนิติศาสตร์ ร้อยละ 75.52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คณะมนุษยศาสตร์และสังคมศาสตร์ ร้อยละ 77.07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คณะศึกษาศาสตร์ ร้อยละ 78.14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วิทยาลัยการจัดการเพื่อการพัฒนา ร้อยละ 78.19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สำนักคอมพิวเตอร์ (สงขลา) ร้อยละ 80.37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งานวิเทศสัมพันธ์ ร้อยละ 80.46</a:t>
            </a:r>
          </a:p>
        </p:txBody>
      </p:sp>
    </p:spTree>
    <p:extLst>
      <p:ext uri="{BB962C8B-B14F-4D97-AF65-F5344CB8AC3E}">
        <p14:creationId xmlns:p14="http://schemas.microsoft.com/office/powerpoint/2010/main" val="7930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87624" y="1052736"/>
            <a:ext cx="7704856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511660" y="1109935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 ประจำปีงบประมาณ พ.ศ. 2560</a:t>
            </a: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 bwMode="auto">
          <a:xfrm>
            <a:off x="1179031" y="1700808"/>
            <a:ext cx="806489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b="1" u="sng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หน่วยงานที่มีผลการใช้จ่ายงบประมาณ ตั้งแต่ร้อยละ 70.01 ขึ้นไป (ต่อ)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ฝายตรวจสอบภายใน ร้อยละ 81.75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คณะวิศวกรรมศาสตร์ ร้อยละ 85.10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ฝ่ายบริหารวิทยาเขตสงขลา ร้อยละ 86.17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สำนักหอสมุด (พัทลุง) ร้อยละ 86.52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ฝ่ายบริหารงานสภามหาวิทยาลัย ร้อยละ 88.79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คณะวิทยาการสุขภาพและการกีฬา ร้อยละ 89.02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ฝ่ายบริหารกลางและทรัพยากรบุคคล ร้อยละ 93.77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วิทยาลัยนานาชาติ ร้อยละ 95.69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ฝ่ายการคลังและทรัพย์สิน ร้อยละ 98.62</a:t>
            </a:r>
          </a:p>
        </p:txBody>
      </p:sp>
    </p:spTree>
    <p:extLst>
      <p:ext uri="{BB962C8B-B14F-4D97-AF65-F5344CB8AC3E}">
        <p14:creationId xmlns:p14="http://schemas.microsoft.com/office/powerpoint/2010/main" val="39809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1187624" y="2060848"/>
            <a:ext cx="7416824" cy="31683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835696" y="2852936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แนวทางการบริหารงบประมาณรายจ่าย </a:t>
            </a:r>
          </a:p>
          <a:p>
            <a:pPr algn="ctr"/>
            <a:r>
              <a:rPr lang="th-TH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2561</a:t>
            </a:r>
            <a:endParaRPr lang="th-TH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86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ประชุมชี้แจง</a:t>
            </a:r>
            <a:endParaRPr lang="en-AU" sz="3600" u="sng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400" b="1" dirty="0">
                <a:solidFill>
                  <a:srgbClr val="0188C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 ประจำปีงบประมาณ พ.ศ. </a:t>
            </a:r>
            <a:r>
              <a:rPr lang="th-TH" sz="2400" b="1" dirty="0" smtClean="0">
                <a:solidFill>
                  <a:srgbClr val="0188C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</a:p>
          <a:p>
            <a:r>
              <a:rPr lang="th-TH" sz="2400" b="1" dirty="0" smtClean="0">
                <a:solidFill>
                  <a:srgbClr val="0188C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แนวทางการบริหารงบประมาณ ประจำปีงบประมาณ พ.ศ. 2561</a:t>
            </a:r>
          </a:p>
          <a:p>
            <a:r>
              <a:rPr lang="th-TH" sz="2400" b="1" dirty="0" smtClean="0">
                <a:solidFill>
                  <a:srgbClr val="0188C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แผนการใช้จ่ายงบประมาณ ประจำปีงบประมาณ พ.ศ. 2561</a:t>
            </a:r>
          </a:p>
          <a:p>
            <a:r>
              <a:rPr lang="th-TH" sz="2400" b="1" dirty="0" smtClean="0">
                <a:solidFill>
                  <a:srgbClr val="0188C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แนวทางการติดตามและรายงานผลการใช้จ่ายงบประมาณ ประจำปีงบประมาณ พ.ศ. 2561</a:t>
            </a:r>
          </a:p>
          <a:p>
            <a:r>
              <a:rPr lang="th-TH" sz="2400" b="1" dirty="0" smtClean="0">
                <a:solidFill>
                  <a:srgbClr val="0188C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 ประจำปีงบประมาณ พ.ศ. 2560</a:t>
            </a:r>
          </a:p>
          <a:p>
            <a:r>
              <a:rPr lang="th-TH" sz="2400" b="1" dirty="0" smtClean="0">
                <a:solidFill>
                  <a:srgbClr val="0188C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 งบ</a:t>
            </a:r>
            <a:r>
              <a:rPr lang="th-TH" sz="2400" b="1" dirty="0" err="1" smtClean="0">
                <a:solidFill>
                  <a:srgbClr val="0188C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2400" b="1" dirty="0" smtClean="0">
                <a:solidFill>
                  <a:srgbClr val="0188C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 ประจำปีงบประมาณ พ.ศ. 2561</a:t>
            </a:r>
          </a:p>
          <a:p>
            <a:r>
              <a:rPr lang="th-TH" sz="2400" b="1" dirty="0" smtClean="0">
                <a:solidFill>
                  <a:srgbClr val="0188C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ปฏิทินการดำเนินงาน ประจำปีงบประมาณ พ.ศ. 2561 และ 2562</a:t>
            </a:r>
          </a:p>
          <a:p>
            <a:r>
              <a:rPr lang="th-TH" sz="2400" b="1" dirty="0" smtClean="0">
                <a:solidFill>
                  <a:srgbClr val="0188C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ร่วมแลกเปลี่ยนเรียนรู้</a:t>
            </a:r>
            <a:endParaRPr lang="en-AU" sz="2400" b="1" dirty="0" smtClean="0">
              <a:solidFill>
                <a:srgbClr val="0188C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55576" y="1916832"/>
            <a:ext cx="7488187" cy="1080839"/>
          </a:xfrm>
        </p:spPr>
        <p:txBody>
          <a:bodyPr/>
          <a:lstStyle/>
          <a:p>
            <a:r>
              <a:rPr lang="th-TH" b="1" u="sng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งบประมาณเงินแผ่นดิน/เงินอุดหนุนจากรัฐบาล</a:t>
            </a:r>
          </a:p>
          <a:p>
            <a:pPr marL="0" indent="0">
              <a:buNone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400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อนุมัติงวดเงิน โดยอ้างอิงตามเงินงวดที่ได้รับจัดสรรจากสำนักงบประมาณ</a:t>
            </a:r>
            <a:endParaRPr lang="th-TH" sz="2400" b="1" dirty="0">
              <a:solidFill>
                <a:schemeClr val="accent3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แผนผังลำดับงาน: สิ้นสุด 3"/>
          <p:cNvSpPr/>
          <p:nvPr/>
        </p:nvSpPr>
        <p:spPr>
          <a:xfrm>
            <a:off x="1043608" y="1052017"/>
            <a:ext cx="2016224" cy="648791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043608" y="11247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การอนุมัติงวดเงิน</a:t>
            </a:r>
            <a:endParaRPr lang="th-TH" sz="28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ตัวแทนเนื้อหา 2"/>
          <p:cNvSpPr txBox="1">
            <a:spLocks/>
          </p:cNvSpPr>
          <p:nvPr/>
        </p:nvSpPr>
        <p:spPr bwMode="auto">
          <a:xfrm>
            <a:off x="755576" y="3140968"/>
            <a:ext cx="79208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u="sng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งบประมาณเงินรายได้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4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อนุมัติงวดเงินทั้งจำนวน (ร้อยละ 100)</a:t>
            </a: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24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400" b="1" u="sng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 กรณี จำนวนนิสิตรับจริงไม่เป็นไปตามแผนที่กำหนด มหาวิทยาลัยจะดำเนินการ    ปรับลด/ปรับเพิ่มงบประมาณตามรายรับจริง ในช่วงเดือนกันยายน 2561 โดยส่วนงาน/หน่วยงาน ที่จะต้องมีการปรับลดงบประมาณ หากงบประมาณของปี พ.ศ. 2562 มีไม่เพียงพอปรับลด จะดำเนินการปรับลดงบประมาณในปีงบประมาณต่อไปชดเชย</a:t>
            </a:r>
            <a:endParaRPr lang="th-TH" sz="2400" b="1" u="sng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665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สิ้นสุด 3"/>
          <p:cNvSpPr/>
          <p:nvPr/>
        </p:nvSpPr>
        <p:spPr>
          <a:xfrm>
            <a:off x="1002275" y="1052736"/>
            <a:ext cx="2683594" cy="648791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043608" y="1124744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การบริหารงบประมาณ</a:t>
            </a:r>
            <a:endParaRPr lang="th-TH" sz="30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แทนเนื้อหา 2"/>
          <p:cNvSpPr>
            <a:spLocks noGrp="1"/>
          </p:cNvSpPr>
          <p:nvPr>
            <p:ph idx="1"/>
          </p:nvPr>
        </p:nvSpPr>
        <p:spPr>
          <a:xfrm>
            <a:off x="755576" y="1916832"/>
            <a:ext cx="7488832" cy="1080839"/>
          </a:xfrm>
        </p:spPr>
        <p:txBody>
          <a:bodyPr/>
          <a:lstStyle/>
          <a:p>
            <a:pPr algn="thaiDist"/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ทุกหน่วยงานที่ได้รับจัดสรรงบประมาณจะต้องรับผิดชอบบริหารจัดการงบประมาณให้พอใช้ตลอดปี โดยอาจปรับเปลี่ยนแผนได้ตามความจำเป็น</a:t>
            </a:r>
            <a:endParaRPr lang="th-TH" sz="2400" b="1" dirty="0">
              <a:solidFill>
                <a:schemeClr val="accent3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ตัวแทนเนื้อหา 2"/>
          <p:cNvSpPr txBox="1">
            <a:spLocks/>
          </p:cNvSpPr>
          <p:nvPr/>
        </p:nvSpPr>
        <p:spPr bwMode="auto">
          <a:xfrm>
            <a:off x="742272" y="2924945"/>
            <a:ext cx="74888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ห้ามมิให้</a:t>
            </a:r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ก่อหนี้ผูกพันก่อนได้รับอนุมัติงวดเงินจากมหาวิทยาลัย</a:t>
            </a:r>
            <a:endParaRPr lang="th-TH" sz="2400" b="1" u="sng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ตัวแทนเนื้อหา 2"/>
          <p:cNvSpPr txBox="1">
            <a:spLocks/>
          </p:cNvSpPr>
          <p:nvPr/>
        </p:nvSpPr>
        <p:spPr bwMode="auto">
          <a:xfrm>
            <a:off x="755576" y="3465364"/>
            <a:ext cx="7488832" cy="176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การบริหารงบประมาณสำหรับการจัดการเรียนการสอนภาคปกติ         คณะจะต้องรับผิดชอบเกี่ยวกับการจัดการเรียนการสอนให้กับทุกรายวิชา      ที่สังกัดคณะนั้น ๆ โดยไม่จำกัดว่านิสิตที่ลงทะเบียนสังกัดคณะใด เนื่องจากได้มีการประมาณการรายได้ครอบคลุมไว้แล้วตั้งแต่ต้นปีงบประมาณ</a:t>
            </a:r>
            <a:endParaRPr lang="th-TH" sz="2400" b="1" dirty="0">
              <a:solidFill>
                <a:schemeClr val="accent3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31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แผนผังลำดับงาน: สิ้นสุด 4"/>
          <p:cNvSpPr/>
          <p:nvPr/>
        </p:nvSpPr>
        <p:spPr>
          <a:xfrm>
            <a:off x="964812" y="1020296"/>
            <a:ext cx="3247148" cy="71367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043608" y="1124744"/>
            <a:ext cx="3168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การบริหารงบประมาณ (ต่อ)</a:t>
            </a:r>
            <a:endParaRPr lang="th-TH" sz="30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ตัวแทนเนื้อหา 2"/>
          <p:cNvSpPr txBox="1">
            <a:spLocks/>
          </p:cNvSpPr>
          <p:nvPr/>
        </p:nvSpPr>
        <p:spPr bwMode="auto">
          <a:xfrm>
            <a:off x="827584" y="1916832"/>
            <a:ext cx="748883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การบริหารงบประมาณในการจัดการเรียนการสอนภาคสมทบ/ภาคพิเศษ ทุกโครงการ หน่วยงานที่รับผิดชอบหลักสูตรต้องรับผิดชอบค่าใช้จ่าย    ที่เกิดจากการจัดการเรียนการสอน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ตัวแทนเนื้อหา 2"/>
          <p:cNvSpPr>
            <a:spLocks noGrp="1"/>
          </p:cNvSpPr>
          <p:nvPr>
            <p:ph idx="1"/>
          </p:nvPr>
        </p:nvSpPr>
        <p:spPr>
          <a:xfrm>
            <a:off x="826856" y="3284984"/>
            <a:ext cx="7488832" cy="1368152"/>
          </a:xfrm>
        </p:spPr>
        <p:txBody>
          <a:bodyPr/>
          <a:lstStyle/>
          <a:p>
            <a:pPr algn="thaiDist"/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ผู้บริหารของแต่ละหน่วยงานต้องกำกับ ควบคุม ดูแลการบริหารงบประมาณของหน่วยงานโดยมีการตรวจสอบวงเงินงบประมาณอย่างชัดเจนก่อนมีการอนุมัติในแต่ละครั้ง</a:t>
            </a:r>
            <a:endParaRPr lang="th-TH" sz="2400" b="1" dirty="0">
              <a:solidFill>
                <a:schemeClr val="accent3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ตัวแทนเนื้อหา 2"/>
          <p:cNvSpPr txBox="1">
            <a:spLocks/>
          </p:cNvSpPr>
          <p:nvPr/>
        </p:nvSpPr>
        <p:spPr bwMode="auto">
          <a:xfrm>
            <a:off x="826856" y="4653136"/>
            <a:ext cx="748883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หน่วยงานจะต้องมีการปฏิบัติตามระเบียบ/ประกาศ/หรือข้อตกลงใด ๆ เกี่ยวกับการบริหารงบประมาณที่เกี่ยวข้องอย่างเคร่งครัด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6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สิ้นสุด 3"/>
          <p:cNvSpPr/>
          <p:nvPr/>
        </p:nvSpPr>
        <p:spPr>
          <a:xfrm>
            <a:off x="964812" y="1020296"/>
            <a:ext cx="3247148" cy="71367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043608" y="1124744"/>
            <a:ext cx="3168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การบริหารงบประมาณ (ต่อ)</a:t>
            </a:r>
            <a:endParaRPr lang="th-TH" sz="30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ตัวแทนเนื้อหา 2"/>
          <p:cNvSpPr>
            <a:spLocks noGrp="1"/>
          </p:cNvSpPr>
          <p:nvPr>
            <p:ph idx="1"/>
          </p:nvPr>
        </p:nvSpPr>
        <p:spPr>
          <a:xfrm>
            <a:off x="964812" y="2060848"/>
            <a:ext cx="7488832" cy="136815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งบประมาณสำหรับรองรับกิจกรรมการฝึกสอน มิให้โอนไปเพื่อดำเนินการรายการอื่น หากมีงบประมาณคงเหลือให้เป็นเงินสะสมคณะศึกษาศาสตร์ - รองรับการฝึกสอน</a:t>
            </a:r>
          </a:p>
        </p:txBody>
      </p:sp>
      <p:sp>
        <p:nvSpPr>
          <p:cNvPr id="8" name="ตัวแทนเนื้อหา 2"/>
          <p:cNvSpPr txBox="1">
            <a:spLocks/>
          </p:cNvSpPr>
          <p:nvPr/>
        </p:nvSpPr>
        <p:spPr bwMode="auto">
          <a:xfrm>
            <a:off x="971708" y="3429000"/>
            <a:ext cx="748883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นับสนุนให้หน่วยงานกลางจ้างลูกจ้างของมหาวิทยาลัยนอกเหนือจากที่ได้รับอนุมัติกรอบอัตราจากมหาวิทยาลัย</a:t>
            </a:r>
            <a:endParaRPr lang="th-TH" sz="2400" b="1" dirty="0">
              <a:solidFill>
                <a:schemeClr val="accent3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ตัวแทนเนื้อหา 2"/>
          <p:cNvSpPr txBox="1">
            <a:spLocks/>
          </p:cNvSpPr>
          <p:nvPr/>
        </p:nvSpPr>
        <p:spPr bwMode="auto">
          <a:xfrm>
            <a:off x="1043608" y="4437112"/>
            <a:ext cx="748883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หน่วยงานจะต้องบริหารงบประมาณให้เป็นไปตามแผนที่กำหนดไว้อย่างเคร่งครัด</a:t>
            </a:r>
            <a:endParaRPr lang="th-TH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715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สิ้นสุด 3"/>
          <p:cNvSpPr/>
          <p:nvPr/>
        </p:nvSpPr>
        <p:spPr>
          <a:xfrm>
            <a:off x="1043608" y="1052017"/>
            <a:ext cx="2016224" cy="648791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043608" y="11247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การก่อหนี้ผูกพัน</a:t>
            </a:r>
            <a:endParaRPr lang="th-TH" sz="28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แทนเนื้อหา 2"/>
          <p:cNvSpPr>
            <a:spLocks noGrp="1"/>
          </p:cNvSpPr>
          <p:nvPr>
            <p:ph idx="1"/>
          </p:nvPr>
        </p:nvSpPr>
        <p:spPr>
          <a:xfrm>
            <a:off x="899592" y="1916832"/>
            <a:ext cx="7488832" cy="936104"/>
          </a:xfrm>
        </p:spPr>
        <p:txBody>
          <a:bodyPr/>
          <a:lstStyle/>
          <a:p>
            <a:pPr algn="thaiDist"/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รายการงบลงทุนที่มีวงเงินต่อรายการไม่เกิน 2 ล้านบาท เบิกจ่ายให้แล้วเสร็จภายในเดือนธันวาคม 2560</a:t>
            </a:r>
            <a:endParaRPr lang="th-TH" sz="2400" b="1" dirty="0">
              <a:solidFill>
                <a:schemeClr val="accent3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ตัวแทนเนื้อหา 2"/>
          <p:cNvSpPr txBox="1">
            <a:spLocks/>
          </p:cNvSpPr>
          <p:nvPr/>
        </p:nvSpPr>
        <p:spPr bwMode="auto">
          <a:xfrm>
            <a:off x="899592" y="2839632"/>
            <a:ext cx="7488832" cy="145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รายการงบลงทุนที่มีวงเงินต่อรายการเกิน 2 ล้านบาท จะต้องลงนามในสัญญาให้แล้วเสร็จภายในเดือนธันวาคม 2560 และเบิกจ่ายให้แล้วเสร็จภายในเดือนมีนาคม 2561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ตัวแทนเนื้อหา 2"/>
          <p:cNvSpPr txBox="1">
            <a:spLocks/>
          </p:cNvSpPr>
          <p:nvPr/>
        </p:nvSpPr>
        <p:spPr bwMode="auto">
          <a:xfrm>
            <a:off x="899592" y="4259932"/>
            <a:ext cx="748883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รายการสิ่งก่อสร้างผูกพัน จะต้องลงนามให้แล้วเสร็จภายในเดือนธันวาคม 2560 และเบิกจ่ายให้เป็นไปตามแผนงวดงานในสัญญา</a:t>
            </a:r>
            <a:endParaRPr lang="th-TH" sz="2400" b="1" dirty="0">
              <a:solidFill>
                <a:schemeClr val="accent3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3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87624" y="2060848"/>
            <a:ext cx="7416824" cy="3168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835696" y="2852936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แผนการใช้จ่ายงบประมาณ</a:t>
            </a:r>
          </a:p>
          <a:p>
            <a:pPr algn="ctr"/>
            <a:r>
              <a:rPr lang="th-TH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2561</a:t>
            </a:r>
            <a:endParaRPr lang="th-TH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32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สิ้นสุด 3"/>
          <p:cNvSpPr/>
          <p:nvPr/>
        </p:nvSpPr>
        <p:spPr>
          <a:xfrm>
            <a:off x="778155" y="908719"/>
            <a:ext cx="5040560" cy="119392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007604" y="1028630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เป้าหมายแผนการใช้จ่ายงบประมาณรายจ่าย </a:t>
            </a:r>
          </a:p>
          <a:p>
            <a:pPr algn="ctr"/>
            <a:r>
              <a:rPr lang="th-T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2561</a:t>
            </a:r>
            <a:endParaRPr lang="th-TH" sz="28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043608" y="2204864"/>
            <a:ext cx="756084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แผนการใช้จ่ายงบประมาณ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ระดับชาติ เปรียบเทียบ ระดับมหาวิทยาลัย</a:t>
            </a:r>
            <a:endParaRPr lang="th-TH" sz="2400" b="1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9450" t="22680" r="10226" b="24233"/>
          <a:stretch/>
        </p:blipFill>
        <p:spPr>
          <a:xfrm>
            <a:off x="611560" y="2768746"/>
            <a:ext cx="8431789" cy="34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115616" y="1268760"/>
            <a:ext cx="756084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แผนการใช้จ่ายงบประมาณเงินรายได้ มหาวิทยาลัยทักษิณ</a:t>
            </a:r>
            <a:endParaRPr lang="th-TH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14700" t="33599" r="13901" b="28601"/>
          <a:stretch/>
        </p:blipFill>
        <p:spPr>
          <a:xfrm>
            <a:off x="719572" y="2132856"/>
            <a:ext cx="8352928" cy="276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1115616" y="980728"/>
            <a:ext cx="756084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แผนการใช้จ่ายงบประมาณ ประจำปีงบประมาณ พ.ศ. 2561 มหาวิทยาลัยทักษิณ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/>
          <a:srcRect l="16275" t="26040" r="13376" b="36161"/>
          <a:stretch/>
        </p:blipFill>
        <p:spPr>
          <a:xfrm>
            <a:off x="1115616" y="1442393"/>
            <a:ext cx="7560840" cy="2539088"/>
          </a:xfrm>
          <a:prstGeom prst="rect">
            <a:avLst/>
          </a:prstGeom>
        </p:spPr>
      </p:pic>
      <p:graphicFrame>
        <p:nvGraphicFramePr>
          <p:cNvPr id="6" name="แผนภูมิ 5"/>
          <p:cNvGraphicFramePr/>
          <p:nvPr>
            <p:extLst>
              <p:ext uri="{D42A27DB-BD31-4B8C-83A1-F6EECF244321}">
                <p14:modId xmlns:p14="http://schemas.microsoft.com/office/powerpoint/2010/main" val="4017581574"/>
              </p:ext>
            </p:extLst>
          </p:nvPr>
        </p:nvGraphicFramePr>
        <p:xfrm>
          <a:off x="1187624" y="4013770"/>
          <a:ext cx="7488832" cy="2439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83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899592" y="980728"/>
            <a:ext cx="792088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แผนการใช้จ่ายงบประมาณ</a:t>
            </a:r>
            <a:r>
              <a:rPr lang="th-TH" sz="2400" b="1" u="sng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เงินแผ่นดิน</a:t>
            </a: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2561 มหาวิทยาลัยทักษิณ</a:t>
            </a:r>
            <a:endParaRPr lang="th-TH" sz="2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l="16275" t="38640" r="13376" b="19361"/>
          <a:stretch/>
        </p:blipFill>
        <p:spPr>
          <a:xfrm>
            <a:off x="1574444" y="1556792"/>
            <a:ext cx="6571175" cy="2451931"/>
          </a:xfrm>
          <a:prstGeom prst="rect">
            <a:avLst/>
          </a:prstGeom>
        </p:spPr>
      </p:pic>
      <p:graphicFrame>
        <p:nvGraphicFramePr>
          <p:cNvPr id="7" name="แผนภูมิ 6"/>
          <p:cNvGraphicFramePr/>
          <p:nvPr>
            <p:extLst>
              <p:ext uri="{D42A27DB-BD31-4B8C-83A1-F6EECF244321}">
                <p14:modId xmlns:p14="http://schemas.microsoft.com/office/powerpoint/2010/main" val="1609005760"/>
              </p:ext>
            </p:extLst>
          </p:nvPr>
        </p:nvGraphicFramePr>
        <p:xfrm>
          <a:off x="2267744" y="4003090"/>
          <a:ext cx="5029200" cy="266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42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87624" y="2060848"/>
            <a:ext cx="7416824" cy="31683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แ</a:t>
            </a:r>
            <a:endParaRPr lang="th-TH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691680" y="2780928"/>
            <a:ext cx="64087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</a:t>
            </a:r>
          </a:p>
          <a:p>
            <a:pPr algn="ctr"/>
            <a:r>
              <a:rPr lang="th-TH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2560</a:t>
            </a:r>
          </a:p>
          <a:p>
            <a:pPr algn="ctr"/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 ณ วันที่ 25 กันยายน 2560)</a:t>
            </a:r>
            <a:endParaRPr lang="th-TH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68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899592" y="980728"/>
            <a:ext cx="792088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แผนการใช้จ่ายงบประมาณ</a:t>
            </a:r>
            <a:r>
              <a:rPr lang="th-TH" sz="2400" b="1" u="sng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เงินอุดหนุนจากรัฐบาล</a:t>
            </a: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2561 มหาวิทยาลัยทักษิณ</a:t>
            </a:r>
            <a:endParaRPr lang="th-TH" sz="2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l="16275" t="31920" r="13376" b="31121"/>
          <a:stretch/>
        </p:blipFill>
        <p:spPr>
          <a:xfrm>
            <a:off x="1125435" y="1844824"/>
            <a:ext cx="7469194" cy="2452571"/>
          </a:xfrm>
          <a:prstGeom prst="rect">
            <a:avLst/>
          </a:prstGeom>
        </p:spPr>
      </p:pic>
      <p:graphicFrame>
        <p:nvGraphicFramePr>
          <p:cNvPr id="6" name="แผนภูมิ 5"/>
          <p:cNvGraphicFramePr/>
          <p:nvPr>
            <p:extLst>
              <p:ext uri="{D42A27DB-BD31-4B8C-83A1-F6EECF244321}">
                <p14:modId xmlns:p14="http://schemas.microsoft.com/office/powerpoint/2010/main" val="1045711268"/>
              </p:ext>
            </p:extLst>
          </p:nvPr>
        </p:nvGraphicFramePr>
        <p:xfrm>
          <a:off x="1835696" y="4297395"/>
          <a:ext cx="5976664" cy="2443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0555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899592" y="980728"/>
            <a:ext cx="792088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แผนการใช้จ่ายงบประมาณ</a:t>
            </a:r>
            <a:r>
              <a:rPr lang="th-TH" sz="2400" b="1" u="sng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เงินรายได้ </a:t>
            </a: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2561 มหาวิทยาลัยทักษิณ</a:t>
            </a:r>
            <a:endParaRPr lang="th-TH" sz="2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16275" t="36119" r="13376" b="26254"/>
          <a:stretch/>
        </p:blipFill>
        <p:spPr>
          <a:xfrm>
            <a:off x="539552" y="1442393"/>
            <a:ext cx="8496944" cy="2840411"/>
          </a:xfrm>
          <a:prstGeom prst="rect">
            <a:avLst/>
          </a:prstGeom>
        </p:spPr>
      </p:pic>
      <p:graphicFrame>
        <p:nvGraphicFramePr>
          <p:cNvPr id="8" name="แผนภูมิ 7"/>
          <p:cNvGraphicFramePr/>
          <p:nvPr>
            <p:extLst>
              <p:ext uri="{D42A27DB-BD31-4B8C-83A1-F6EECF244321}">
                <p14:modId xmlns:p14="http://schemas.microsoft.com/office/powerpoint/2010/main" val="3297115218"/>
              </p:ext>
            </p:extLst>
          </p:nvPr>
        </p:nvGraphicFramePr>
        <p:xfrm>
          <a:off x="1619672" y="4301788"/>
          <a:ext cx="6264696" cy="2367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67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87624" y="2060848"/>
            <a:ext cx="7416824" cy="3168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763688" y="2583195"/>
            <a:ext cx="64087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แนวทางการติดตามและรายงานผลการใช้จ่ายงบประมาณ </a:t>
            </a:r>
          </a:p>
          <a:p>
            <a:pPr algn="ctr"/>
            <a:r>
              <a:rPr lang="th-TH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2561</a:t>
            </a:r>
            <a:endParaRPr lang="th-TH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37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971600" y="1052736"/>
            <a:ext cx="792088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การติดตามและรายงานผลการดำเนินงาน</a:t>
            </a:r>
            <a:endParaRPr lang="th-TH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ตัวแทนเนื้อหา 2"/>
          <p:cNvSpPr>
            <a:spLocks noGrp="1"/>
          </p:cNvSpPr>
          <p:nvPr>
            <p:ph idx="1"/>
          </p:nvPr>
        </p:nvSpPr>
        <p:spPr>
          <a:xfrm>
            <a:off x="950624" y="1844824"/>
            <a:ext cx="7560840" cy="1368152"/>
          </a:xfrm>
        </p:spPr>
        <p:txBody>
          <a:bodyPr/>
          <a:lstStyle/>
          <a:p>
            <a:pPr algn="thaiDist"/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ฝ่ายแผนงานจะมีการติดตามผลการดำเนินงานและผลการใช้จ่ายงบประมาณ ประจำปีงบประมาณ พ.ศ. 2561 </a:t>
            </a:r>
            <a:r>
              <a:rPr lang="th-TH" b="1" u="sng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ทุกเดือน </a:t>
            </a:r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ทั้งนี้ทุกหน่วยงานจะต้องมีการตรวจสอบสถานะทางการเงินของตนเองทุกเดือน</a:t>
            </a:r>
            <a:endParaRPr lang="th-TH" sz="2400" b="1" dirty="0">
              <a:solidFill>
                <a:schemeClr val="accent3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 bwMode="auto">
          <a:xfrm>
            <a:off x="971600" y="3212976"/>
            <a:ext cx="756865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คณะ/หน่วยงาน ต้องรายงาน แผน-ผล การใช้จ่ายงบประมาณ และระบุสาเหตุ/ปัญหา/อุปสรรค ที่ทำให้การเบิกจ่ายงบประมาณไม่เป็น            ไปตามแผน ต่อฝ่ายแผนงาน ทุก</a:t>
            </a:r>
            <a:r>
              <a:rPr lang="th-TH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โดยส่งรายงานมายังฝ่ายแผนงานภายใน 15 วัน หลังสิ้น</a:t>
            </a:r>
            <a:r>
              <a:rPr lang="th-TH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ตัวแทนเนื้อหา 2"/>
          <p:cNvSpPr txBox="1">
            <a:spLocks/>
          </p:cNvSpPr>
          <p:nvPr/>
        </p:nvSpPr>
        <p:spPr bwMode="auto">
          <a:xfrm>
            <a:off x="950624" y="4941168"/>
            <a:ext cx="756084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กรณีการโอนเปลี่ยนแปลงหมวดเงินให้หน่วยงานดำเนินการปรับปรุงแผนการปฏิบัติงานและแผนงบประมาณ และจัดส่งฝ่ายแผนงาน         เพื่อดำเนินการในส่วนที่เกี่ยวข้องต่อไป</a:t>
            </a:r>
            <a:endParaRPr lang="th-TH" sz="2400" b="1" dirty="0">
              <a:solidFill>
                <a:schemeClr val="accent3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52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827584" y="980728"/>
            <a:ext cx="792088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การติดตามและรายงานผลการดำเนินงาน (ต่อ)</a:t>
            </a:r>
            <a:endParaRPr lang="th-TH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 bwMode="auto">
          <a:xfrm>
            <a:off x="827584" y="2348880"/>
            <a:ext cx="806489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ฝ่ายแผนงานประมวลและสรุปผลการเบิกจ่ายงบประมาณ ราย</a:t>
            </a:r>
            <a:r>
              <a:rPr lang="th-TH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 algn="thaiDist">
              <a:buNone/>
            </a:pPr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เพื่อเสนอต่อ</a:t>
            </a:r>
          </a:p>
          <a:p>
            <a:pPr lvl="2" algn="thaiDist">
              <a:buFontTx/>
              <a:buChar char="-"/>
            </a:pPr>
            <a:r>
              <a:rPr lang="th-T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คณะกรรมการการเงินและทรัพย์สิน</a:t>
            </a:r>
          </a:p>
          <a:p>
            <a:pPr lvl="2" algn="thaiDist">
              <a:buFontTx/>
              <a:buChar char="-"/>
            </a:pPr>
            <a:r>
              <a:rPr lang="th-T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วาระการประชุมคณะกรรมการติดตามตรวจสอบและประเมินผลงาน มหาวิทยาลัยทักษิณ</a:t>
            </a:r>
          </a:p>
          <a:p>
            <a:pPr lvl="2" algn="thaiDist">
              <a:buFontTx/>
              <a:buChar char="-"/>
            </a:pPr>
            <a:r>
              <a:rPr lang="th-T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วาระการประชุมสภามหาวิทยาลัยทักษิณ</a:t>
            </a:r>
            <a:endParaRPr lang="th-TH" sz="28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16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827584" y="980728"/>
            <a:ext cx="792088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การติดตามและรายงานผลการดำเนินงาน (ต่อ)</a:t>
            </a:r>
            <a:endParaRPr lang="th-TH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827584" y="1627557"/>
            <a:ext cx="5040560" cy="7213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83568" y="1692097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เอกสารประกอบการติดตามและรายงานผล</a:t>
            </a:r>
            <a:endParaRPr lang="th-TH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ตัวแทนเนื้อหา 2"/>
          <p:cNvSpPr txBox="1">
            <a:spLocks/>
          </p:cNvSpPr>
          <p:nvPr/>
        </p:nvSpPr>
        <p:spPr bwMode="auto">
          <a:xfrm>
            <a:off x="827584" y="2420888"/>
            <a:ext cx="8064896" cy="87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แบบฟอร์มสำหรับหน่วยงานรายงาน แผน-ผล การใช้จ่ายงบประมาณ ราย</a:t>
            </a:r>
            <a:r>
              <a:rPr lang="th-TH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ใช้รูปแบบตามรายงานโปรแกรมระบบบริหารงบประมาณ (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M/S Access)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2"/>
          <a:srcRect l="16824" t="20159" r="16528" b="28602"/>
          <a:stretch/>
        </p:blipFill>
        <p:spPr>
          <a:xfrm>
            <a:off x="904970" y="3284449"/>
            <a:ext cx="7771486" cy="338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87624" y="2060848"/>
            <a:ext cx="7200800" cy="2304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B0F0"/>
              </a:solidFill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331640" y="2636912"/>
            <a:ext cx="71287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รายละเอียดงบ</a:t>
            </a:r>
            <a:r>
              <a:rPr lang="th-TH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</a:p>
          <a:p>
            <a:pPr algn="ctr"/>
            <a:r>
              <a:rPr lang="th-TH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ประจำปีงบประมาณ พ.ศ. 2561</a:t>
            </a:r>
          </a:p>
          <a:p>
            <a:pPr algn="ctr"/>
            <a:endParaRPr lang="th-TH" sz="20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8726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87624" y="1052736"/>
            <a:ext cx="7704856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331640" y="105273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</a:t>
            </a:r>
            <a:r>
              <a:rPr lang="th-TH" sz="3200" b="1" dirty="0" err="1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 ประจำปีงบประมาณ พ.ศ. 2561</a:t>
            </a:r>
            <a:endParaRPr lang="th-TH" sz="1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491894"/>
              </p:ext>
            </p:extLst>
          </p:nvPr>
        </p:nvGraphicFramePr>
        <p:xfrm>
          <a:off x="1187624" y="1844824"/>
          <a:ext cx="7632848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/>
                <a:gridCol w="15121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คณะ/โครงการ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มหาวิทยาลัยทักษิณ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106,087,100.00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บูรณา</a:t>
                      </a: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การพัฒนาเศรษฐกิจฐานรากและชุมชนเข้มแข็ง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51,917,600.00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คณะวิศวกรรมศาสตร์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51,917,600.00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</a:t>
                      </a:r>
                      <a:r>
                        <a:rPr lang="th-TH" sz="2000" b="0" u="sng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  <a:endParaRPr lang="th-TH" sz="20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46,626,100.00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ครุภัณฑ์ที่มีราคาต่อหน่วยต่ำกว่า</a:t>
                      </a:r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ล้านบาท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720,000.00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ครุภัณฑ์ที่มีราคาต่อหน่วยตั้งแต่ 1 ล้านบาทขึ้นไป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26,700,000.00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ค่าก่อสร้างอาคารโรงงานแผ่นกระเบื้องหลังคายางพารา</a:t>
                      </a:r>
                      <a:endParaRPr lang="th-TH" sz="2000" u="sng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19,206,100.00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none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th-TH" sz="2000" u="sng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เงินอุดหนุน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5,291,500.00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- โครงการโรงงานต้นแบบและศูนย์ข้อมูลเพื่อการพัฒนาเศรษฐกิจฐานรากและรัฐวิสาหกิจขนาดกลางและขนาดย่อมด้านยางพารา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5,291,500.00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1187624" y="1052736"/>
            <a:ext cx="7704856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331640" y="105273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</a:t>
            </a:r>
            <a:r>
              <a:rPr lang="th-TH" sz="3200" b="1" dirty="0" err="1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 ประจำปีงบประมาณ พ.ศ. 2560 </a:t>
            </a:r>
            <a:r>
              <a:rPr lang="th-TH" sz="28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  <a:endParaRPr lang="th-TH" sz="1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903758"/>
              </p:ext>
            </p:extLst>
          </p:nvPr>
        </p:nvGraphicFramePr>
        <p:xfrm>
          <a:off x="1187624" y="1844824"/>
          <a:ext cx="763284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/>
                <a:gridCol w="15121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คณะ/โครงการ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พัฒนาโครงสร้างพื้นฐานและสิ่งแวดล้อม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54,169,500.00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ฝ่ายบริหารวิทยาเขตสงขลา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54,169,500.00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th-TH" sz="2000" b="0" u="sng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48,583,800.00</a:t>
                      </a:r>
                      <a:endParaRPr lang="th-TH" sz="20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- ต่อเติมศูนย์ปฏิบัติการดนตรีและหอศิลปะการแสดงฯ</a:t>
                      </a:r>
                      <a:endParaRPr lang="th-TH" sz="20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38,491,500.00</a:t>
                      </a:r>
                      <a:endParaRPr lang="th-TH" sz="20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- ปรับปรุงห้องน้ำและอาคารที่จอดรถสถาบันทักษิณคดีศึกษา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10,491,500.00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th-TH" sz="2000" u="sng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เงินอุดหนุน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5,580,000.00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u="none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- เงินอุดหนุนการดำเนินงานศูนย์ปฏิบัติการดนตรีและหอศิลปะการแสดง</a:t>
                      </a:r>
                      <a:endParaRPr lang="th-TH" sz="2000" u="none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5,580,000.00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u="sng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478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773578" y="1037768"/>
            <a:ext cx="7704856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01570" y="1074802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ปฏิทินการดำเนินงาน ประจำปีงบประมาณ พ.ศ. 2561 และ 2562</a:t>
            </a:r>
            <a:endParaRPr lang="th-TH" sz="30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แผนผังลำดับงาน: สิ้นสุด 13"/>
          <p:cNvSpPr/>
          <p:nvPr/>
        </p:nvSpPr>
        <p:spPr>
          <a:xfrm>
            <a:off x="773578" y="2060848"/>
            <a:ext cx="2232248" cy="576064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ปฏิทินการบริหารงบประมาณ </a:t>
            </a:r>
          </a:p>
          <a:p>
            <a:pPr algn="ctr"/>
            <a:r>
              <a:rPr lang="th-TH" sz="1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2561</a:t>
            </a:r>
            <a:endParaRPr lang="th-TH" sz="16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18900" t="34439" r="15477" b="42881"/>
          <a:stretch/>
        </p:blipFill>
        <p:spPr>
          <a:xfrm>
            <a:off x="260521" y="2780928"/>
            <a:ext cx="8730970" cy="18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683568" y="980728"/>
            <a:ext cx="8208912" cy="6571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827584" y="1052736"/>
            <a:ext cx="788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 ประจำปีงบประมาณ พ.ศ. 2560 มหาวิทยาลัยทักษิณ</a:t>
            </a:r>
            <a:endParaRPr lang="th-TH" sz="28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16275" t="46200" r="16001" b="17681"/>
          <a:stretch/>
        </p:blipFill>
        <p:spPr>
          <a:xfrm>
            <a:off x="683568" y="1709898"/>
            <a:ext cx="8136904" cy="2712301"/>
          </a:xfrm>
          <a:prstGeom prst="rect">
            <a:avLst/>
          </a:prstGeom>
        </p:spPr>
      </p:pic>
      <p:graphicFrame>
        <p:nvGraphicFramePr>
          <p:cNvPr id="9" name="แผนภูมิ 8"/>
          <p:cNvGraphicFramePr/>
          <p:nvPr>
            <p:extLst>
              <p:ext uri="{D42A27DB-BD31-4B8C-83A1-F6EECF244321}">
                <p14:modId xmlns:p14="http://schemas.microsoft.com/office/powerpoint/2010/main" val="1214789828"/>
              </p:ext>
            </p:extLst>
          </p:nvPr>
        </p:nvGraphicFramePr>
        <p:xfrm>
          <a:off x="683568" y="4422198"/>
          <a:ext cx="8136904" cy="2175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07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773578" y="1037768"/>
            <a:ext cx="7704856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73578" y="1052736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ปฏิทินการดำเนินงาน ประจำปีงบประมาณ พ.ศ. 2561 และ 2562 (ต่อ)</a:t>
            </a:r>
            <a:endParaRPr lang="th-TH" sz="30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แผนผังลำดับงาน: สิ้นสุด 8"/>
          <p:cNvSpPr/>
          <p:nvPr/>
        </p:nvSpPr>
        <p:spPr>
          <a:xfrm>
            <a:off x="683568" y="1948746"/>
            <a:ext cx="2232248" cy="576064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ปฏิทินการบริหารงบประมาณ </a:t>
            </a:r>
          </a:p>
          <a:p>
            <a:pPr algn="ctr"/>
            <a:r>
              <a:rPr lang="th-TH" sz="1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2562</a:t>
            </a:r>
            <a:endParaRPr lang="th-TH" sz="16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7874" t="35279" r="3927" b="34481"/>
          <a:stretch/>
        </p:blipFill>
        <p:spPr>
          <a:xfrm>
            <a:off x="107504" y="2636912"/>
            <a:ext cx="8935963" cy="191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98937" y="1052736"/>
            <a:ext cx="7416824" cy="1656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B0F0"/>
              </a:solidFill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198937" y="1484784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ร่วมแลกเปลี่ยนเรียนรู้</a:t>
            </a:r>
            <a:endParaRPr lang="th-TH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40968"/>
            <a:ext cx="3744038" cy="270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827584" y="1007870"/>
            <a:ext cx="7704856" cy="5908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043608" y="1109935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</a:t>
            </a:r>
            <a:r>
              <a:rPr lang="th-TH" sz="2400" b="1" u="sng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เงินอุดหนุนจากรัฐบาล </a:t>
            </a:r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2560 </a:t>
            </a:r>
          </a:p>
        </p:txBody>
      </p:sp>
      <p:graphicFrame>
        <p:nvGraphicFramePr>
          <p:cNvPr id="9" name="แผนภูมิ 8"/>
          <p:cNvGraphicFramePr/>
          <p:nvPr>
            <p:extLst>
              <p:ext uri="{D42A27DB-BD31-4B8C-83A1-F6EECF244321}">
                <p14:modId xmlns:p14="http://schemas.microsoft.com/office/powerpoint/2010/main" val="1805230457"/>
              </p:ext>
            </p:extLst>
          </p:nvPr>
        </p:nvGraphicFramePr>
        <p:xfrm>
          <a:off x="818797" y="2924944"/>
          <a:ext cx="7776864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/>
          <a:srcRect l="16275" t="32760" r="9177" b="51356"/>
          <a:stretch/>
        </p:blipFill>
        <p:spPr>
          <a:xfrm>
            <a:off x="215008" y="1677161"/>
            <a:ext cx="8928992" cy="11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827584" y="980728"/>
            <a:ext cx="7704856" cy="5908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043608" y="105273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</a:t>
            </a:r>
            <a:r>
              <a:rPr lang="th-TH" sz="2400" b="1" u="sng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เงินรายได้</a:t>
            </a:r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ประจำปีงบประมาณ พ.ศ. 2560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22575" t="47039" r="16526" b="39521"/>
          <a:stretch/>
        </p:blipFill>
        <p:spPr>
          <a:xfrm>
            <a:off x="503548" y="1600452"/>
            <a:ext cx="8352928" cy="1152128"/>
          </a:xfrm>
          <a:prstGeom prst="rect">
            <a:avLst/>
          </a:prstGeom>
        </p:spPr>
      </p:pic>
      <p:graphicFrame>
        <p:nvGraphicFramePr>
          <p:cNvPr id="8" name="แผนภูมิ 7"/>
          <p:cNvGraphicFramePr/>
          <p:nvPr>
            <p:extLst>
              <p:ext uri="{D42A27DB-BD31-4B8C-83A1-F6EECF244321}">
                <p14:modId xmlns:p14="http://schemas.microsoft.com/office/powerpoint/2010/main" val="1787589645"/>
              </p:ext>
            </p:extLst>
          </p:nvPr>
        </p:nvGraphicFramePr>
        <p:xfrm>
          <a:off x="923566" y="2781431"/>
          <a:ext cx="75608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36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827584" y="1007870"/>
            <a:ext cx="7704856" cy="875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043608" y="105273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ผลการเบิกงบประมาณ</a:t>
            </a:r>
          </a:p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งบประมาณภาพรวมของมหาวิทยาลัยทักษิณ จำแนกตาม</a:t>
            </a:r>
            <a:r>
              <a:rPr lang="th-TH" sz="2400" b="1" dirty="0" err="1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 smtClean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แผนภูมิ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064640"/>
              </p:ext>
            </p:extLst>
          </p:nvPr>
        </p:nvGraphicFramePr>
        <p:xfrm>
          <a:off x="1403648" y="2038350"/>
          <a:ext cx="6912768" cy="3550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36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827584" y="1007870"/>
            <a:ext cx="7704856" cy="875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043608" y="105273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ผลการเบิกงบประมาณ</a:t>
            </a:r>
          </a:p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r>
              <a:rPr lang="th-TH" sz="2400" b="1" u="sng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เงินอุดหนุนจากรัฐบาล</a:t>
            </a:r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มหาวิทยาลัยทักษิณ จำแนกตาม</a:t>
            </a:r>
            <a:r>
              <a:rPr lang="th-TH" sz="2400" b="1" dirty="0" err="1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 smtClean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แผนภูมิ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346445"/>
              </p:ext>
            </p:extLst>
          </p:nvPr>
        </p:nvGraphicFramePr>
        <p:xfrm>
          <a:off x="1283328" y="2132856"/>
          <a:ext cx="6840759" cy="3417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42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827584" y="1007870"/>
            <a:ext cx="7704856" cy="875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043608" y="105273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ผลการเบิกงบประมาณ</a:t>
            </a:r>
          </a:p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r>
              <a:rPr lang="th-TH" sz="2400" b="1" u="sng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เงินรายได้</a:t>
            </a:r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มหาวิทยาลัยทักษิณ จำแนกตาม</a:t>
            </a:r>
            <a:r>
              <a:rPr lang="th-TH" sz="2400" b="1" dirty="0" err="1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 smtClean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แผนภูมิ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066481"/>
              </p:ext>
            </p:extLst>
          </p:nvPr>
        </p:nvGraphicFramePr>
        <p:xfrm>
          <a:off x="1259632" y="2060848"/>
          <a:ext cx="6984775" cy="3446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94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นางสาวประพาฬรัตน์  บุญมา 086-09006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นางสาวประพาฬรัตน์  บุญมา 086-0900604 10 05 2016</Template>
  <TotalTime>668</TotalTime>
  <Words>1866</Words>
  <Application>Microsoft Office PowerPoint</Application>
  <PresentationFormat>นำเสนอทางหน้าจอ (4:3)</PresentationFormat>
  <Paragraphs>325</Paragraphs>
  <Slides>41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41</vt:i4>
      </vt:variant>
    </vt:vector>
  </HeadingPairs>
  <TitlesOfParts>
    <vt:vector size="47" baseType="lpstr">
      <vt:lpstr>Arial</vt:lpstr>
      <vt:lpstr>Calibri</vt:lpstr>
      <vt:lpstr>Cordia New</vt:lpstr>
      <vt:lpstr>FreesiaUPC</vt:lpstr>
      <vt:lpstr>TH SarabunPSK</vt:lpstr>
      <vt:lpstr>นางสาวประพาฬรัตน์  บุญมา 086-0900604</vt:lpstr>
      <vt:lpstr>การประชุม ชี้แจงแนวทางการบริหารงบประมาณรายจ่าย ประจำปีงบประมาณ พ.ศ. 2561</vt:lpstr>
      <vt:lpstr>ประชุมชี้แจง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134</cp:revision>
  <cp:lastPrinted>2017-09-28T04:14:43Z</cp:lastPrinted>
  <dcterms:created xsi:type="dcterms:W3CDTF">2016-05-11T11:01:04Z</dcterms:created>
  <dcterms:modified xsi:type="dcterms:W3CDTF">2017-10-11T06:35:26Z</dcterms:modified>
</cp:coreProperties>
</file>