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0A6B7F-AC09-4BD0-B950-34E0FF4C5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F2780CC-1197-4B1D-836D-9DBD4DB61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0E6EA8F-6C6E-478F-8BF9-ADC92535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6FC54F-F9F3-45D1-A6D7-1DEBE7CA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72E21A6-DCED-4371-894C-F83D704D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279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AA738B1-C7F3-4F53-B30A-9CD5FFDA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52B137C-E62A-46EE-B635-4BAFEFADF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40893BA-7D1C-435C-91EC-76F5A712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C77C5A8-E61E-404E-9D2E-2C16AEE0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FE207A6-12D3-4108-B754-F9C78962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238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B462A85-CD18-47CA-A339-3C9130A39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FACDFFD-448A-40FE-A42C-AEE7BEBE3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E4DFE4-8B33-4D5C-85D0-A9EE08A93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368CC6C-4504-4225-B2B3-28631F1C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E370879-C26B-4C69-8737-726D50EA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92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8FFE712-7E5E-4D95-A4B5-6602C220A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26B115E-33B0-423E-B335-AAAFE4396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CB6A393-5B02-46D9-87EF-02B0428B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49019FE-3D6D-464F-AE54-853B3EDE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3A20DDA-D495-4DF3-B5D9-E7679BF1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665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CE8150-553C-4460-B657-BE6E3A12E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8C16384-6F87-484F-9DFD-93CC7AF8D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3AE2233-03E3-4523-8632-B25D6602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82FD6BB-6FFB-4F50-AE31-328F9F0E2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001EDD0-82C2-480E-8425-DA8C3D21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917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033F3E-5ACA-48C6-91BC-19A2194A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892470-D0FF-45B8-8A14-90EB4E56C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592D0CA-D958-421F-AB42-CDF31F6B8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059B280-2607-47B3-A560-B38637D3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C22C218-56B6-4AA9-A835-9D86745C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4789CDF-A34E-46D0-86DF-02276CAB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9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83FC83D-9389-4965-A72F-2A0FB8ACC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609932A-73DE-4A76-9C80-71E7A09A3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DC17595-E9B1-476C-B576-AEE99E21F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35EB310-FA81-4F9B-ACF1-9D3C544B01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6701CB7-56CB-4E10-B564-AF216A3FA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69CE2BC-051B-4658-9706-160A8647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93FF8660-805E-473D-A779-BB2DC286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3B5D8F22-AC20-4B01-BC83-7255109A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24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50C975-0B4C-4918-9342-FC6C0C61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6EC331B-EA9F-4717-B851-CF61963A4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5A9B44D-06A7-4AE4-8B30-F04CA8939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AABB544-4ED7-4916-8F6E-3A4E4837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718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8A78874-E354-4C82-8527-C34E60741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123CB24-324C-4A47-81A5-2B519131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6121B6B-DCF0-47E0-B955-4FAB501F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4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C86F23-0108-45E5-BED1-27A6DB7C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F2D14C-6FE7-446B-A80E-5356FD1BF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2DAA2D8-B8A6-47B3-B02C-E66227CB7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AA58F5E-699D-4ABA-8C76-DF1F4FB8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DBFB49F-0F82-4A00-98B3-4135B87C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48AF9C7-0CA6-4F9E-8B6D-08E8415F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95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4F8D3A-78A4-4F43-8D52-61137FDDC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93110FD9-FD52-4FE5-A959-1EBB5ADAF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03F7EB8-1A23-4A15-B267-80DCDCB06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D12FCFD-7129-4819-97F0-4FA71C49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54DF54A-D93D-429C-B89A-5F6B09FC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DA83E71-B143-4200-ABE1-92C7F755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63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A295573-2F87-4F57-9AF0-A32A84B0A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C66583A-4E6C-4CE8-A623-502AA42AE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B3E18CD-09BA-4D1C-BD54-3C780E74C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639F-0BF9-44D6-9723-5D336566489C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5589612-4788-4C30-B11F-7E0F0FABB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3040D9E-7BD3-443A-9E9D-655805974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327C-0E08-42DC-AC64-EC204AB920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711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E850BC-27BA-43FA-8D2B-7B22DF3F3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ข้อเสนอตัวชี้วัด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การพัฒนาคุณภาพชีวิตของผู้สูงอายุ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C4EFF94-F7B8-4D57-A72C-86ED3241C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Both"/>
            </a:pP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สัดส่วนผู้สูงอายุที่สามารถพึ่งตนเองได้ </a:t>
            </a:r>
          </a:p>
          <a:p>
            <a:pPr marL="742950" indent="-742950">
              <a:buAutoNum type="arabicParenBoth"/>
            </a:pP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สัดส่วนผู้สูงอายุเข้าสู่ระบบสวัสดิการ</a:t>
            </a:r>
          </a:p>
          <a:p>
            <a:pPr marL="0" indent="0">
              <a:buNone/>
            </a:pP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เพิ่มเติม</a:t>
            </a:r>
          </a:p>
          <a:p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ร้อยละของผู้สูงอายุที่มีภาวะพึ่งพิง (↓)</a:t>
            </a:r>
          </a:p>
          <a:p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ร้อยละของผู้สูงอายุที่มีอาชีพและรายได้ (↑)</a:t>
            </a:r>
          </a:p>
          <a:p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ร้อยละของผู้สูงอายุที่เข้าถึงบริการขั้นพื้นฐาน (↑)</a:t>
            </a:r>
          </a:p>
          <a:p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อายุคาดเฉลี่ยของผู้สูงอายุ (↑)</a:t>
            </a:r>
          </a:p>
        </p:txBody>
      </p:sp>
    </p:spTree>
    <p:extLst>
      <p:ext uri="{BB962C8B-B14F-4D97-AF65-F5344CB8AC3E}">
        <p14:creationId xmlns:p14="http://schemas.microsoft.com/office/powerpoint/2010/main" val="233441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08D4925D-E169-4AFD-AC9F-76402F73A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561634"/>
              </p:ext>
            </p:extLst>
          </p:nvPr>
        </p:nvGraphicFramePr>
        <p:xfrm>
          <a:off x="207885" y="474884"/>
          <a:ext cx="11782699" cy="6276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292">
                  <a:extLst>
                    <a:ext uri="{9D8B030D-6E8A-4147-A177-3AD203B41FA5}">
                      <a16:colId xmlns:a16="http://schemas.microsoft.com/office/drawing/2014/main" val="2084343126"/>
                    </a:ext>
                  </a:extLst>
                </a:gridCol>
                <a:gridCol w="1448457">
                  <a:extLst>
                    <a:ext uri="{9D8B030D-6E8A-4147-A177-3AD203B41FA5}">
                      <a16:colId xmlns:a16="http://schemas.microsoft.com/office/drawing/2014/main" val="849302805"/>
                    </a:ext>
                  </a:extLst>
                </a:gridCol>
                <a:gridCol w="1449325">
                  <a:extLst>
                    <a:ext uri="{9D8B030D-6E8A-4147-A177-3AD203B41FA5}">
                      <a16:colId xmlns:a16="http://schemas.microsoft.com/office/drawing/2014/main" val="4093173553"/>
                    </a:ext>
                  </a:extLst>
                </a:gridCol>
                <a:gridCol w="1449325">
                  <a:extLst>
                    <a:ext uri="{9D8B030D-6E8A-4147-A177-3AD203B41FA5}">
                      <a16:colId xmlns:a16="http://schemas.microsoft.com/office/drawing/2014/main" val="874198980"/>
                    </a:ext>
                  </a:extLst>
                </a:gridCol>
                <a:gridCol w="1449325">
                  <a:extLst>
                    <a:ext uri="{9D8B030D-6E8A-4147-A177-3AD203B41FA5}">
                      <a16:colId xmlns:a16="http://schemas.microsoft.com/office/drawing/2014/main" val="1437409402"/>
                    </a:ext>
                  </a:extLst>
                </a:gridCol>
                <a:gridCol w="1449325">
                  <a:extLst>
                    <a:ext uri="{9D8B030D-6E8A-4147-A177-3AD203B41FA5}">
                      <a16:colId xmlns:a16="http://schemas.microsoft.com/office/drawing/2014/main" val="3334553481"/>
                    </a:ext>
                  </a:extLst>
                </a:gridCol>
                <a:gridCol w="1449325">
                  <a:extLst>
                    <a:ext uri="{9D8B030D-6E8A-4147-A177-3AD203B41FA5}">
                      <a16:colId xmlns:a16="http://schemas.microsoft.com/office/drawing/2014/main" val="1451301027"/>
                    </a:ext>
                  </a:extLst>
                </a:gridCol>
                <a:gridCol w="1449325">
                  <a:extLst>
                    <a:ext uri="{9D8B030D-6E8A-4147-A177-3AD203B41FA5}">
                      <a16:colId xmlns:a16="http://schemas.microsoft.com/office/drawing/2014/main" val="2427078317"/>
                    </a:ext>
                  </a:extLst>
                </a:gridCol>
              </a:tblGrid>
              <a:tr h="836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ประเด็นยุทธศาสตร์</a:t>
                      </a:r>
                      <a:endParaRPr lang="en-US" sz="18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V1 </a:t>
                      </a:r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พัฒนาโครงสร้างพื้นฐาน</a:t>
                      </a:r>
                      <a:endParaRPr lang="en-US" sz="18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V2 </a:t>
                      </a:r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ยกระดับปัจจัยการผลิต</a:t>
                      </a:r>
                      <a:endParaRPr lang="en-US" sz="18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V3 </a:t>
                      </a:r>
                      <a:r>
                        <a:rPr lang="th-TH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เพิ่มศักยภาพการผลิตสินค้า บริการ</a:t>
                      </a:r>
                      <a:endParaRPr lang="en-US" sz="180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V4 </a:t>
                      </a:r>
                      <a:r>
                        <a:rPr lang="th-TH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เสริมมูลค่าสินค้าและบริการ</a:t>
                      </a:r>
                      <a:endParaRPr lang="en-US" sz="180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V5 </a:t>
                      </a:r>
                      <a:r>
                        <a:rPr lang="th-TH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เชื่อมโยงเทคโนโลยีและนวัตกรรม</a:t>
                      </a:r>
                      <a:endParaRPr lang="en-US" sz="180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V6 </a:t>
                      </a:r>
                      <a:r>
                        <a:rPr lang="th-TH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พัฒนาการตลาด และสร้างการรับรู้</a:t>
                      </a:r>
                      <a:endParaRPr lang="en-US" sz="180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V7 </a:t>
                      </a:r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ขยายช่องทางและโอกาสกระจายสินค้า บริการ</a:t>
                      </a:r>
                      <a:endParaRPr lang="en-US" sz="18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412440"/>
                  </a:ext>
                </a:extLst>
              </a:tr>
              <a:tr h="94887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พัฒนาระบบการดูแลผู้สูงอายุ รองรับการเปลี่ยนแปลงเข้าสู่สังคมผู้สูงอายุของภาคเหนือที่เร็วกว่าระดับประเทศ </a:t>
                      </a:r>
                      <a:r>
                        <a:rPr lang="en-US" sz="18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10</a:t>
                      </a:r>
                      <a:r>
                        <a:rPr lang="th-TH" sz="18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ปี</a:t>
                      </a:r>
                      <a:endParaRPr lang="en-US" sz="18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+</a:t>
                      </a:r>
                      <a:r>
                        <a:rPr lang="th-TH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การพัฒนาระบบสวัสดิการเพื่อสร้างความมั่นคงในชีวิต</a:t>
                      </a:r>
                      <a:endParaRPr lang="th-TH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+</a:t>
                      </a:r>
                      <a:r>
                        <a:rPr lang="th-TH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ช่องทางและการสื่อสารข้อมูลสำหรับผู้สูงอายุ</a:t>
                      </a:r>
                      <a:endParaRPr lang="en-US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561929"/>
                  </a:ext>
                </a:extLst>
              </a:tr>
              <a:tr h="197641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การพัฒนาระบบที่อยู่อาศัยสำหรับผู้สูงอายุ</a:t>
                      </a:r>
                    </a:p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การจัดการที่พักพึ่งพิงสำหรับผู้สูงอายุ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อารยะสถา</a:t>
                      </a:r>
                      <a:r>
                        <a:rPr lang="th-TH" sz="1800" dirty="0" err="1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ปัตย์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และการปรับปรุงพื้นที่ และสภาพแวดล้อมเพื่อรองรับสังคมผู้สูงอายุ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Age-Friendly Cities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การพัฒนาบุคลากรที่เกี่ยวข้องกับการดูแลคุณภาพชีวิตสำหรับผู้สูงอายุ</a:t>
                      </a:r>
                    </a:p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การพัฒนาอาสาสมัครและสร้างเครือข่ายชุมชนสำหรับดูแลผู้สูงอายุ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การพัฒนาระบบบริการสุขภาพ</a:t>
                      </a:r>
                    </a:p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การยกระดับการส่งเสริมสุขภาพและการป้องกันโรค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การสร้างองค์กรผู้สูงอายุให้มีความเข้มแข็ง</a:t>
                      </a:r>
                    </a:p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การเสริมสร้างความเข้มแข็งของครอบครัวด้วยเศรษฐกิจพอเพียง</a:t>
                      </a:r>
                    </a:p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การส่งเสริมการออมเพื่อความมั่นคงในชีวิต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การพัฒนาระบบดูแลผู้สูงอายุระยะยาว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การเพิ่มขีดความสามารถและการประกอบอาชีพสำหรับผู้สูงอายุ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การรวมกลุ่มเพื่อการประกอบอาชีพสำหรับผู้สูงอายุ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การจัดการทุนและการส่งเสริมการเข้าถึงทุนในการประกอบอาชีพ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การพัฒนานวัตกรรมและเทคโนโลยีสำหรับการดำรงชีพสำหรับผู้สูงอายุ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การสร้างคุณค่าในตัวผู้สูงอายุ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การสร้างการรับรู้และตระหนักถึงศักยภาพและคุณค่าของผู้สูงอายุแก่สังคม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การส่งเสริมกา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i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จ้างงานผู้สูงอายุ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การจัดตั้งศูนย์ส่งเสริมศักยภาพและพัฒนาผู้สูงอายุในท้องถิ่นและชุมชนแบบมีส่วนร่วม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195379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EC23B1DA-6AD7-4D4E-9546-019E5F4DCBE3}"/>
              </a:ext>
            </a:extLst>
          </p:cNvPr>
          <p:cNvSpPr txBox="1"/>
          <p:nvPr/>
        </p:nvSpPr>
        <p:spPr>
          <a:xfrm>
            <a:off x="207886" y="71017"/>
            <a:ext cx="11782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ข้อเสนอห่วงโซ่คุณค่า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พัฒนาคุณภาพชีวิตของผู้สูงอายุ (หน่วยงาน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พัฒนาสังคมฯ สาธารณสุข วิทย์ฯ แรงงาน มหาดไทย ศึกษาฯ)</a:t>
            </a:r>
          </a:p>
        </p:txBody>
      </p:sp>
    </p:spTree>
    <p:extLst>
      <p:ext uri="{BB962C8B-B14F-4D97-AF65-F5344CB8AC3E}">
        <p14:creationId xmlns:p14="http://schemas.microsoft.com/office/powerpoint/2010/main" val="39055592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374</Words>
  <Application>Microsoft Office PowerPoint</Application>
  <PresentationFormat>แบบจอกว้าง</PresentationFormat>
  <Paragraphs>39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 New</vt:lpstr>
      <vt:lpstr>ธีมของ Office</vt:lpstr>
      <vt:lpstr>ข้อเสนอตัวชี้วัด: การพัฒนาคุณภาพชีวิตของผู้สูงอายุ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Nrotarip Rotcod</dc:creator>
  <cp:lastModifiedBy>Nrotarip Rotcod</cp:lastModifiedBy>
  <cp:revision>21</cp:revision>
  <dcterms:created xsi:type="dcterms:W3CDTF">2017-08-28T06:33:16Z</dcterms:created>
  <dcterms:modified xsi:type="dcterms:W3CDTF">2017-08-28T07:40:52Z</dcterms:modified>
</cp:coreProperties>
</file>