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92" r:id="rId4"/>
    <p:sldId id="293" r:id="rId5"/>
    <p:sldId id="294" r:id="rId6"/>
    <p:sldId id="295" r:id="rId7"/>
    <p:sldId id="322" r:id="rId8"/>
    <p:sldId id="321" r:id="rId9"/>
    <p:sldId id="296" r:id="rId10"/>
    <p:sldId id="297" r:id="rId11"/>
    <p:sldId id="298" r:id="rId12"/>
    <p:sldId id="301" r:id="rId13"/>
    <p:sldId id="330" r:id="rId14"/>
    <p:sldId id="299" r:id="rId15"/>
    <p:sldId id="300" r:id="rId16"/>
    <p:sldId id="325" r:id="rId17"/>
    <p:sldId id="302" r:id="rId18"/>
    <p:sldId id="304" r:id="rId19"/>
    <p:sldId id="306" r:id="rId20"/>
    <p:sldId id="307" r:id="rId21"/>
    <p:sldId id="309" r:id="rId22"/>
    <p:sldId id="311" r:id="rId23"/>
    <p:sldId id="313" r:id="rId24"/>
    <p:sldId id="323" r:id="rId25"/>
    <p:sldId id="276" r:id="rId26"/>
    <p:sldId id="277" r:id="rId27"/>
    <p:sldId id="278" r:id="rId28"/>
    <p:sldId id="319" r:id="rId29"/>
    <p:sldId id="279" r:id="rId30"/>
    <p:sldId id="280" r:id="rId31"/>
    <p:sldId id="331" r:id="rId32"/>
    <p:sldId id="281" r:id="rId33"/>
    <p:sldId id="326" r:id="rId34"/>
    <p:sldId id="282" r:id="rId35"/>
    <p:sldId id="283" r:id="rId36"/>
    <p:sldId id="284" r:id="rId37"/>
    <p:sldId id="285" r:id="rId38"/>
    <p:sldId id="327" r:id="rId39"/>
    <p:sldId id="328" r:id="rId40"/>
    <p:sldId id="286" r:id="rId41"/>
    <p:sldId id="287" r:id="rId42"/>
    <p:sldId id="288" r:id="rId43"/>
    <p:sldId id="259" r:id="rId44"/>
    <p:sldId id="289" r:id="rId45"/>
    <p:sldId id="290" r:id="rId46"/>
    <p:sldId id="291" r:id="rId47"/>
    <p:sldId id="318" r:id="rId48"/>
    <p:sldId id="324" r:id="rId49"/>
    <p:sldId id="317" r:id="rId5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00"/>
    <a:srgbClr val="33CCFF"/>
    <a:srgbClr val="CC00CC"/>
    <a:srgbClr val="FF66FF"/>
    <a:srgbClr val="FFCCFF"/>
    <a:srgbClr val="FF99FF"/>
    <a:srgbClr val="99CCFF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2\&#3648;&#3629;&#3585;&#3626;&#3634;&#3619;&#3611;&#3619;&#3632;&#3585;&#3629;&#3610;&#3585;&#3634;&#3619;&#3594;&#3637;&#3657;&#3649;&#3592;&#3591;%2062\&#3585;&#3619;&#3634;&#3615;%206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5867104188854141E-3"/>
                  <c:y val="1.4558030516268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800656283281212E-3"/>
                  <c:y val="1.4558030516268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เงินแผ่นดิน</c:v>
                </c:pt>
                <c:pt idx="1">
                  <c:v>เงินอุดหนุนจากรัฐบาล</c:v>
                </c:pt>
                <c:pt idx="2">
                  <c:v>เงินรายได้</c:v>
                </c:pt>
                <c:pt idx="3">
                  <c:v>รวมมหาวิทยาลัยทักษิณ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23949600</c:v>
                </c:pt>
                <c:pt idx="1">
                  <c:v>1289017800</c:v>
                </c:pt>
                <c:pt idx="2">
                  <c:v>474718943.56</c:v>
                </c:pt>
                <c:pt idx="3">
                  <c:v>1787686343.5599999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9667760472134702E-3"/>
                  <c:y val="3.6395076290671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เงินแผ่นดิน</c:v>
                </c:pt>
                <c:pt idx="1">
                  <c:v>เงินอุดหนุนจากรัฐบาล</c:v>
                </c:pt>
                <c:pt idx="2">
                  <c:v>เงินรายได้</c:v>
                </c:pt>
                <c:pt idx="3">
                  <c:v>รวมมหาวิทยาลัยทักษิณ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18394676.780000001</c:v>
                </c:pt>
                <c:pt idx="1">
                  <c:v>1243436196.25</c:v>
                </c:pt>
                <c:pt idx="2">
                  <c:v>363999485.81999999</c:v>
                </c:pt>
                <c:pt idx="3">
                  <c:v>1625830358.8499999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1099448"/>
        <c:axId val="283186512"/>
      </c:barChart>
      <c:catAx>
        <c:axId val="28109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6512"/>
        <c:crosses val="autoZero"/>
        <c:auto val="1"/>
        <c:lblAlgn val="ctr"/>
        <c:lblOffset val="100"/>
        <c:noMultiLvlLbl val="0"/>
      </c:catAx>
      <c:valAx>
        <c:axId val="2831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0994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782236971980451"/>
          <c:y val="0.85290657670491588"/>
          <c:w val="0.14424407818576845"/>
          <c:h val="0.1119160058954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07833187488"/>
          <c:y val="5.6546449804876782E-2"/>
          <c:w val="0.88162101701027196"/>
          <c:h val="0.60586170976648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455547259643405E-2"/>
                  <c:y val="-4.0079807462163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36944525139382E-2"/>
                  <c:y val="-5.3253121336334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104293566792287E-3"/>
                  <c:y val="-2.6906493587993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8290320911832499E-3"/>
                  <c:y val="-3.3493150525078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351472152379361E-2"/>
                  <c:y val="-3.6786478993621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256393954983468E-2"/>
                  <c:y val="-4.9959792867791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513657768603332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666989873330523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ฝ่ายนิติการ</c:v>
                </c:pt>
                <c:pt idx="8">
                  <c:v>งานวิเทศสัมพันธ์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7218800</c:v>
                </c:pt>
                <c:pt idx="1">
                  <c:v>8182745</c:v>
                </c:pt>
                <c:pt idx="2">
                  <c:v>39136786</c:v>
                </c:pt>
                <c:pt idx="3">
                  <c:v>24384750</c:v>
                </c:pt>
                <c:pt idx="4">
                  <c:v>1626900</c:v>
                </c:pt>
                <c:pt idx="5">
                  <c:v>1298700</c:v>
                </c:pt>
                <c:pt idx="6">
                  <c:v>11071800</c:v>
                </c:pt>
                <c:pt idx="7">
                  <c:v>452600</c:v>
                </c:pt>
                <c:pt idx="8">
                  <c:v>1315089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787508039571366E-2"/>
                  <c:y val="3.23734188457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153511592832057E-3"/>
                  <c:y val="-1.702650818236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666846474959282E-2"/>
                  <c:y val="7.1893360468285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720723507219526E-2"/>
                  <c:y val="6.02679109743299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882909123443494E-2"/>
                  <c:y val="-5.59865839652245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542713023083295E-2"/>
                  <c:y val="3.23734188457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970074886883384E-2"/>
                  <c:y val="4.2253404251401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18580394547252E-2"/>
                  <c:y val="2.908009037723132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27315537206658E-2"/>
                      <c:h val="7.686628645578473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5057240650323277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69604512781036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ฝ่ายนิติการ</c:v>
                </c:pt>
                <c:pt idx="8">
                  <c:v>งานวิเทศสัมพันธ์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5291189.1900000004</c:v>
                </c:pt>
                <c:pt idx="1">
                  <c:v>1583940</c:v>
                </c:pt>
                <c:pt idx="2">
                  <c:v>31616972.580000043</c:v>
                </c:pt>
                <c:pt idx="3">
                  <c:v>22565891.43</c:v>
                </c:pt>
                <c:pt idx="4">
                  <c:v>1363567</c:v>
                </c:pt>
                <c:pt idx="5">
                  <c:v>953085.3</c:v>
                </c:pt>
                <c:pt idx="6">
                  <c:v>7027056.25</c:v>
                </c:pt>
                <c:pt idx="7">
                  <c:v>327305.45</c:v>
                </c:pt>
                <c:pt idx="8">
                  <c:v>761355.34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559192"/>
        <c:axId val="308559584"/>
      </c:lineChart>
      <c:catAx>
        <c:axId val="30855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9584"/>
        <c:crosses val="autoZero"/>
        <c:auto val="1"/>
        <c:lblAlgn val="ctr"/>
        <c:lblOffset val="100"/>
        <c:noMultiLvlLbl val="0"/>
      </c:catAx>
      <c:valAx>
        <c:axId val="3085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91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0979237974194056"/>
                <c:y val="5.598658396522453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73471959992255"/>
          <c:y val="0.1102857908954249"/>
          <c:w val="0.37826528040007734"/>
          <c:h val="8.8097573802324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9436620046875"/>
          <c:y val="0.16851961773532587"/>
          <c:w val="0.88162101701027196"/>
          <c:h val="0.60586170976648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533578889893515E-2"/>
                  <c:y val="-4.337313593070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799976836703288E-2"/>
                  <c:y val="-4.3373135930706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36944525139382E-2"/>
                  <c:y val="-3.3493150525078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123263593239465E-2"/>
                  <c:y val="-3.3493150525078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8290320911832499E-3"/>
                  <c:y val="-3.3493150525078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351472152379361E-2"/>
                  <c:y val="-3.6786478993621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256393954983468E-2"/>
                  <c:y val="-4.9959792867791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513657768603332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666989873330523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ฝ่ายบริหารวิทยาเขตสงขลา</c:v>
                </c:pt>
                <c:pt idx="1">
                  <c:v>ฝ่ายบริหารวิทยาเขตพัทลุง</c:v>
                </c:pt>
                <c:pt idx="2">
                  <c:v>ฝ่ายกิจการนิสิตฯ สงขลา</c:v>
                </c:pt>
                <c:pt idx="3">
                  <c:v>ฝ่ายกิจการนิสิตฯ พัทลุง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434190165</c:v>
                </c:pt>
                <c:pt idx="1">
                  <c:v>107237250</c:v>
                </c:pt>
                <c:pt idx="2">
                  <c:v>10630100</c:v>
                </c:pt>
                <c:pt idx="3">
                  <c:v>9759012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414023208031514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853853868963528E-2"/>
                  <c:y val="2.5786761908688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264306388939471E-2"/>
                  <c:y val="1.9200104971603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695901729439246E-2"/>
                  <c:y val="1.5906776503060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882909123443494E-2"/>
                  <c:y val="-5.59865839652245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542713023083295E-2"/>
                  <c:y val="3.23734188457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970074886883384E-2"/>
                  <c:y val="4.2253404251401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18580394547252E-2"/>
                  <c:y val="2.908009037723132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27315537206658E-2"/>
                      <c:h val="7.686628645578473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1.5057240650323277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69604512781036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ฝ่ายบริหารวิทยาเขตสงขลา</c:v>
                </c:pt>
                <c:pt idx="1">
                  <c:v>ฝ่ายบริหารวิทยาเขตพัทลุง</c:v>
                </c:pt>
                <c:pt idx="2">
                  <c:v>ฝ่ายกิจการนิสิตฯ สงขลา</c:v>
                </c:pt>
                <c:pt idx="3">
                  <c:v>ฝ่ายกิจการนิสิตฯ พัทลุง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400368261.44</c:v>
                </c:pt>
                <c:pt idx="1">
                  <c:v>89912323.969999999</c:v>
                </c:pt>
                <c:pt idx="2">
                  <c:v>4813400.9400000004</c:v>
                </c:pt>
                <c:pt idx="3">
                  <c:v>6775014.3600000003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55216"/>
        <c:axId val="281155608"/>
      </c:lineChart>
      <c:catAx>
        <c:axId val="281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5608"/>
        <c:crosses val="autoZero"/>
        <c:auto val="1"/>
        <c:lblAlgn val="ctr"/>
        <c:lblOffset val="100"/>
        <c:noMultiLvlLbl val="0"/>
      </c:catAx>
      <c:valAx>
        <c:axId val="281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52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9626515168460151E-2"/>
                <c:y val="2.03198366509079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 dirty="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73471959992266"/>
          <c:y val="9.7112477021254404E-2"/>
          <c:w val="0.37826528040007734"/>
          <c:h val="8.8097573802324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07833187488"/>
          <c:y val="5.6546449804876782E-2"/>
          <c:w val="0.85778293563712826"/>
          <c:h val="0.61513843765447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985280790341789E-2"/>
                  <c:y val="-3.3686697279572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41597562769874E-2"/>
                  <c:y val="-4.6859945452513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188461526209118E-2"/>
                  <c:y val="-3.6496124390015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311768607081884E-2"/>
                  <c:y val="-3.9886213419809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58404749771784E-2"/>
                  <c:y val="-3.6786581197527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748534102261412E-2"/>
                  <c:y val="-4.9261877267148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5325145126738415E-3"/>
                  <c:y val="-2.7196976027497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666989873330523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432351136325156E-2"/>
                  <c:y val="-3.5705296583080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102126866</c:v>
                </c:pt>
                <c:pt idx="1">
                  <c:v>30376952</c:v>
                </c:pt>
                <c:pt idx="2">
                  <c:v>20097334.75</c:v>
                </c:pt>
                <c:pt idx="3">
                  <c:v>10303868.75</c:v>
                </c:pt>
                <c:pt idx="4">
                  <c:v>15011951.5</c:v>
                </c:pt>
                <c:pt idx="5">
                  <c:v>22942894</c:v>
                </c:pt>
                <c:pt idx="6">
                  <c:v>10670477</c:v>
                </c:pt>
                <c:pt idx="7">
                  <c:v>190951152</c:v>
                </c:pt>
                <c:pt idx="8">
                  <c:v>14538700</c:v>
                </c:pt>
                <c:pt idx="9">
                  <c:v>1018200</c:v>
                </c:pt>
                <c:pt idx="10">
                  <c:v>4987800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68728136304966E-2"/>
                  <c:y val="3.2373349253923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062037941493403E-2"/>
                  <c:y val="-1.3829922185765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644925392804669E-2"/>
                  <c:y val="2.7141854674945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748933487644363E-2"/>
                  <c:y val="2.5206063248102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412641910121654E-2"/>
                  <c:y val="2.82090443316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028583958771631E-2"/>
                  <c:y val="3.2373349253923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468484245750971E-2"/>
                  <c:y val="4.2253411231466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999568050254834E-4"/>
                  <c:y val="2.108882541683320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99080410730975E-2"/>
                      <c:h val="8.6455953760484386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0530596164980136E-2"/>
                  <c:y val="1.3097487775141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3200719294844806E-2"/>
                  <c:y val="2.5883628001848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9495924912244346E-3"/>
                  <c:y val="1.2242729267072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94332108.400000006</c:v>
                </c:pt>
                <c:pt idx="1">
                  <c:v>19293176.359999999</c:v>
                </c:pt>
                <c:pt idx="2">
                  <c:v>13689312.119999999</c:v>
                </c:pt>
                <c:pt idx="3">
                  <c:v>7437325.5599999996</c:v>
                </c:pt>
                <c:pt idx="4">
                  <c:v>9080208.4600000009</c:v>
                </c:pt>
                <c:pt idx="5">
                  <c:v>15099477.59</c:v>
                </c:pt>
                <c:pt idx="6">
                  <c:v>6042542.4699999997</c:v>
                </c:pt>
                <c:pt idx="7">
                  <c:v>179652704.53999999</c:v>
                </c:pt>
                <c:pt idx="8">
                  <c:v>8452750.7799999993</c:v>
                </c:pt>
                <c:pt idx="9">
                  <c:v>803080.14</c:v>
                </c:pt>
                <c:pt idx="10">
                  <c:v>3196049.67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098664"/>
        <c:axId val="281156000"/>
      </c:lineChart>
      <c:catAx>
        <c:axId val="28109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6000"/>
        <c:crosses val="autoZero"/>
        <c:auto val="1"/>
        <c:lblAlgn val="ctr"/>
        <c:lblOffset val="100"/>
        <c:noMultiLvlLbl val="0"/>
      </c:catAx>
      <c:valAx>
        <c:axId val="281156000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098664"/>
        <c:crosses val="autoZero"/>
        <c:crossBetween val="between"/>
        <c:majorUnit val="50000000"/>
        <c:dispUnits>
          <c:builtInUnit val="millions"/>
          <c:dispUnitsLbl>
            <c:layout>
              <c:manualLayout>
                <c:xMode val="edge"/>
                <c:yMode val="edge"/>
                <c:x val="0.10979237974194056"/>
                <c:y val="5.598658396522453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06405763986487"/>
          <c:y val="5.4705802994775801E-2"/>
          <c:w val="0.21194621264080105"/>
          <c:h val="0.16552262593089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07833187488"/>
          <c:y val="5.6546449804876782E-2"/>
          <c:w val="0.85778293563712826"/>
          <c:h val="0.61513843765447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985280790341789E-2"/>
                  <c:y val="-3.3686697279572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341597562769874E-2"/>
                  <c:y val="-4.6859945452513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188461526209118E-2"/>
                  <c:y val="-3.6496124390015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607911019339618E-2"/>
                  <c:y val="-3.98863369130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777818621015596E-2"/>
                  <c:y val="-4.674191946904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748534102261412E-2"/>
                  <c:y val="-4.9261877267148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5325145126738415E-3"/>
                  <c:y val="-2.7196976027497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8412593035462469E-3"/>
                  <c:y val="-3.678660082046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432351136325156E-2"/>
                  <c:y val="-3.5705296583080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สถาบันทักษิณคดีศึกษา</c:v>
                </c:pt>
                <c:pt idx="1">
                  <c:v>สำนักคอมฯ (สงขลา)</c:v>
                </c:pt>
                <c:pt idx="2">
                  <c:v>สำนักคอมฯ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สถาบันปฏิบัติการชุมชนฯ</c:v>
                </c:pt>
                <c:pt idx="7">
                  <c:v>วิทยาลัยภูมิปัญญาชุมชน</c:v>
                </c:pt>
                <c:pt idx="8">
                  <c:v>วิทยาลัยการจัดการเพื่อการพัฒนา</c:v>
                </c:pt>
                <c:pt idx="9">
                  <c:v>วิทยาลัยนานาชาติ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5647400</c:v>
                </c:pt>
                <c:pt idx="1">
                  <c:v>6135800</c:v>
                </c:pt>
                <c:pt idx="2">
                  <c:v>2011148</c:v>
                </c:pt>
                <c:pt idx="3">
                  <c:v>5190700</c:v>
                </c:pt>
                <c:pt idx="4">
                  <c:v>4208200</c:v>
                </c:pt>
                <c:pt idx="5">
                  <c:v>20896800</c:v>
                </c:pt>
                <c:pt idx="6">
                  <c:v>1565800</c:v>
                </c:pt>
                <c:pt idx="7">
                  <c:v>3487700</c:v>
                </c:pt>
                <c:pt idx="8">
                  <c:v>20202543.559999999</c:v>
                </c:pt>
                <c:pt idx="9">
                  <c:v>1976700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68728136304966E-2"/>
                  <c:y val="3.2373349253923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236285624952152E-2"/>
                  <c:y val="3.926523999895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644925392804669E-2"/>
                  <c:y val="2.7141854674945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982361502480865E-2"/>
                  <c:y val="5.1753547072195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412641910121654E-2"/>
                  <c:y val="2.82090443316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3342589706444173E-5"/>
                  <c:y val="1.9099579315931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409210059127525E-2"/>
                  <c:y val="2.566120561260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983304157160485E-3"/>
                  <c:y val="1.629389698398107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27315537206658E-2"/>
                      <c:h val="7.686628645578473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7.6902249712975377E-4"/>
                  <c:y val="1.6415823992056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6118475473422693E-3"/>
                  <c:y val="2.588356719186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9495924912244346E-3"/>
                  <c:y val="1.2242729267072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สถาบันทักษิณคดีศึกษา</c:v>
                </c:pt>
                <c:pt idx="1">
                  <c:v>สำนักคอมฯ (สงขลา)</c:v>
                </c:pt>
                <c:pt idx="2">
                  <c:v>สำนักคอมฯ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สถาบันปฏิบัติการชุมชนฯ</c:v>
                </c:pt>
                <c:pt idx="7">
                  <c:v>วิทยาลัยภูมิปัญญาชุมชน</c:v>
                </c:pt>
                <c:pt idx="8">
                  <c:v>วิทยาลัยการจัดการเพื่อการพัฒนา</c:v>
                </c:pt>
                <c:pt idx="9">
                  <c:v>วิทยาลัยนานาชาติ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4091382.21</c:v>
                </c:pt>
                <c:pt idx="1">
                  <c:v>5203023.41</c:v>
                </c:pt>
                <c:pt idx="2">
                  <c:v>874498.05</c:v>
                </c:pt>
                <c:pt idx="3">
                  <c:v>5002596.88</c:v>
                </c:pt>
                <c:pt idx="4">
                  <c:v>3678767.88</c:v>
                </c:pt>
                <c:pt idx="5">
                  <c:v>20360379.73</c:v>
                </c:pt>
                <c:pt idx="6">
                  <c:v>1443077.9</c:v>
                </c:pt>
                <c:pt idx="7">
                  <c:v>2262053.36</c:v>
                </c:pt>
                <c:pt idx="8">
                  <c:v>19615434.75</c:v>
                </c:pt>
                <c:pt idx="9">
                  <c:v>1628754.5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56784"/>
        <c:axId val="281157176"/>
      </c:lineChart>
      <c:catAx>
        <c:axId val="28115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7176"/>
        <c:crosses val="autoZero"/>
        <c:auto val="1"/>
        <c:lblAlgn val="ctr"/>
        <c:lblOffset val="100"/>
        <c:noMultiLvlLbl val="0"/>
      </c:catAx>
      <c:valAx>
        <c:axId val="28115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67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0979237974194056"/>
                <c:y val="5.598658396522453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26135973294628"/>
          <c:y val="2.2862480729534111E-2"/>
          <c:w val="0.37078006867540797"/>
          <c:h val="0.12716416425961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537787303466"/>
          <c:y val="0.20488232788949376"/>
          <c:w val="0.85607813992320358"/>
          <c:h val="0.62177185339195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คอลัมน์3</c:v>
                </c:pt>
              </c:strCache>
            </c:strRef>
          </c:tx>
          <c:spPr>
            <a:gradFill>
              <a:gsLst>
                <a:gs pos="462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112054230965776E-3"/>
                  <c:y val="-2.5195613185836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336162692901018E-3"/>
                  <c:y val="-1.679707545722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112054230966513E-3"/>
                  <c:y val="-8.39853772861216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939231400</c:v>
                </c:pt>
                <c:pt idx="1">
                  <c:v>312476900</c:v>
                </c:pt>
                <c:pt idx="2">
                  <c:v>328911300</c:v>
                </c:pt>
                <c:pt idx="3">
                  <c:v>342784700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08556840"/>
        <c:axId val="201072328"/>
      </c:barChart>
      <c:catAx>
        <c:axId val="30855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1072328"/>
        <c:crosses val="autoZero"/>
        <c:auto val="1"/>
        <c:lblAlgn val="ctr"/>
        <c:lblOffset val="100"/>
        <c:noMultiLvlLbl val="0"/>
      </c:catAx>
      <c:valAx>
        <c:axId val="20107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68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089643384773211E-2"/>
                <c:y val="1.171596013141396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rgbClr val="0070C0"/>
      </a:solidFill>
    </a:ln>
    <a:effectLst/>
  </c:spPr>
  <c:txPr>
    <a:bodyPr/>
    <a:lstStyle/>
    <a:p>
      <a:pPr>
        <a:defRPr sz="1800" b="1">
          <a:solidFill>
            <a:schemeClr val="tx2">
              <a:lumMod val="60000"/>
              <a:lumOff val="40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47718907102586E-2"/>
          <c:y val="0.15594964757002308"/>
          <c:w val="0.8807491678957643"/>
          <c:h val="0.69793819205273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gradFill>
              <a:gsLst>
                <a:gs pos="462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356603761333131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713207522666263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178301880666566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178301880667971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5373000</c:v>
                </c:pt>
                <c:pt idx="1">
                  <c:v>5373000</c:v>
                </c:pt>
                <c:pt idx="2">
                  <c:v>5373000</c:v>
                </c:pt>
                <c:pt idx="3">
                  <c:v>5362300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281664112"/>
        <c:axId val="281663720"/>
      </c:barChart>
      <c:catAx>
        <c:axId val="28166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3720"/>
        <c:crosses val="autoZero"/>
        <c:auto val="1"/>
        <c:lblAlgn val="ctr"/>
        <c:lblOffset val="100"/>
        <c:noMultiLvlLbl val="0"/>
      </c:catAx>
      <c:valAx>
        <c:axId val="281663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41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507132138650967E-2"/>
                <c:y val="1.8773531336024395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chemeClr val="accent5">
          <a:lumMod val="50000"/>
        </a:schemeClr>
      </a:solidFill>
    </a:ln>
    <a:effectLst/>
  </c:spPr>
  <c:txPr>
    <a:bodyPr/>
    <a:lstStyle/>
    <a:p>
      <a:pPr>
        <a:defRPr sz="1800" b="1">
          <a:solidFill>
            <a:schemeClr val="accent5">
              <a:lumMod val="50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5083210423573"/>
          <c:y val="0.14811101235665172"/>
          <c:w val="0.82704992262989785"/>
          <c:h val="0.70577682726610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gradFill>
              <a:gsLst>
                <a:gs pos="46200">
                  <a:schemeClr val="accent3">
                    <a:lumMod val="75000"/>
                  </a:schemeClr>
                </a:gs>
                <a:gs pos="0">
                  <a:schemeClr val="accent3">
                    <a:lumMod val="7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178301880666214E-3"/>
                  <c:y val="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178301880666566E-3"/>
                  <c:y val="1.9596588033428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178301880665861E-3"/>
                  <c:y val="1.5677270426742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178301880666566E-3"/>
                  <c:y val="1.5677270426742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83376200</c:v>
                </c:pt>
                <c:pt idx="1">
                  <c:v>189012200</c:v>
                </c:pt>
                <c:pt idx="2">
                  <c:v>210502600</c:v>
                </c:pt>
                <c:pt idx="3">
                  <c:v>146581800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09360056"/>
        <c:axId val="309360448"/>
      </c:barChart>
      <c:catAx>
        <c:axId val="30936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0448"/>
        <c:crosses val="autoZero"/>
        <c:auto val="1"/>
        <c:lblAlgn val="ctr"/>
        <c:lblOffset val="100"/>
        <c:noMultiLvlLbl val="0"/>
      </c:catAx>
      <c:valAx>
        <c:axId val="309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00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767603831250876E-2"/>
                <c:y val="1.4854213729338711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rgbClr val="008000"/>
      </a:solidFill>
    </a:ln>
    <a:effectLst/>
  </c:spPr>
  <c:txPr>
    <a:bodyPr/>
    <a:lstStyle/>
    <a:p>
      <a:pPr>
        <a:defRPr sz="1800" b="1">
          <a:solidFill>
            <a:srgbClr val="00B05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83565475725555E-2"/>
          <c:y val="0.16821644568840735"/>
          <c:w val="0.8957106449942579"/>
          <c:h val="0.683808921589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gradFill>
              <a:gsLst>
                <a:gs pos="46200">
                  <a:schemeClr val="accent2">
                    <a:lumMod val="40000"/>
                    <a:lumOff val="6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737799145484576E-3"/>
                  <c:y val="1.8368251330902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84449786371212E-3"/>
                  <c:y val="7.3473005323610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37799145485253E-3"/>
                  <c:y val="1.1020950798541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100098200</c:v>
                </c:pt>
                <c:pt idx="1">
                  <c:v>118091700</c:v>
                </c:pt>
                <c:pt idx="2">
                  <c:v>113035700</c:v>
                </c:pt>
                <c:pt idx="3">
                  <c:v>190840600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09361232"/>
        <c:axId val="309361624"/>
      </c:barChart>
      <c:catAx>
        <c:axId val="30936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1624"/>
        <c:crosses val="autoZero"/>
        <c:auto val="1"/>
        <c:lblAlgn val="ctr"/>
        <c:lblOffset val="100"/>
        <c:noMultiLvlLbl val="0"/>
      </c:catAx>
      <c:valAx>
        <c:axId val="30936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12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5106698718226862E-3"/>
                <c:y val="1.0249484242643733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b="0" dirty="0"/>
                    <a:t>ล้า</a:t>
                  </a:r>
                  <a:r>
                    <a:rPr lang="th-TH" b="0" dirty="0" smtClean="0"/>
                    <a:t>นบาท</a:t>
                  </a:r>
                  <a:endParaRPr lang="th-TH" b="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chemeClr val="accent2"/>
      </a:solidFill>
    </a:ln>
    <a:effectLst/>
  </c:spPr>
  <c:txPr>
    <a:bodyPr/>
    <a:lstStyle/>
    <a:p>
      <a:pPr>
        <a:defRPr sz="1800" b="1">
          <a:solidFill>
            <a:schemeClr val="accent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5867104188854141E-3"/>
                  <c:y val="1.4558030516268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800656283281212E-3"/>
                  <c:y val="1.4558030516268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งบดำเนินการ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23949600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23949600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9667760472134702E-3"/>
                  <c:y val="3.6395076290671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งบดำเนินการ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18394676.780000001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18394676.780000001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3187296"/>
        <c:axId val="283187688"/>
      </c:barChart>
      <c:catAx>
        <c:axId val="2831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7688"/>
        <c:crosses val="autoZero"/>
        <c:auto val="1"/>
        <c:lblAlgn val="ctr"/>
        <c:lblOffset val="100"/>
        <c:noMultiLvlLbl val="0"/>
      </c:catAx>
      <c:valAx>
        <c:axId val="28318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72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678914576701803"/>
          <c:y val="0.85290657670491588"/>
          <c:w val="0.14424407818576845"/>
          <c:h val="9.735797537916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3355209442707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86710418885414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140196884984363E-2"/>
                  <c:y val="2.183704577440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55348646609895E-2"/>
                  <c:y val="2.911606103253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933552094427071E-3"/>
                  <c:y val="1.8197538145335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140196884984363E-2"/>
                  <c:y val="2.911606103253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24508370</c:v>
                </c:pt>
                <c:pt idx="1">
                  <c:v>45917294.899999999</c:v>
                </c:pt>
                <c:pt idx="2">
                  <c:v>528903427</c:v>
                </c:pt>
                <c:pt idx="3">
                  <c:v>684771072.10000002</c:v>
                </c:pt>
                <c:pt idx="4">
                  <c:v>4917636</c:v>
                </c:pt>
                <c:pt idx="5">
                  <c:v>1289017800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734208377707952E-3"/>
                  <c:y val="7.2790152581342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40196884984363E-2"/>
                  <c:y val="1.0918522887201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60131256656242E-2"/>
                  <c:y val="2.5476553403469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933552094427071E-3"/>
                  <c:y val="7.2790152581342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800656283281212E-3"/>
                  <c:y val="1.0918522887201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23279796</c:v>
                </c:pt>
                <c:pt idx="1">
                  <c:v>35034946.619999997</c:v>
                </c:pt>
                <c:pt idx="2">
                  <c:v>509724427</c:v>
                </c:pt>
                <c:pt idx="3">
                  <c:v>672043260.44000006</c:v>
                </c:pt>
                <c:pt idx="4">
                  <c:v>3353766.19</c:v>
                </c:pt>
                <c:pt idx="5">
                  <c:v>1243436196.25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3188472"/>
        <c:axId val="283188864"/>
      </c:barChart>
      <c:catAx>
        <c:axId val="28318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8864"/>
        <c:crosses val="autoZero"/>
        <c:auto val="1"/>
        <c:lblAlgn val="ctr"/>
        <c:lblOffset val="100"/>
        <c:noMultiLvlLbl val="0"/>
      </c:catAx>
      <c:valAx>
        <c:axId val="2831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84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33533115927858"/>
          <c:y val="0.85290657670491588"/>
          <c:w val="0.14424407818576845"/>
          <c:h val="9.735797537916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86710418885381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86710418885414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553486466099016E-2"/>
                  <c:y val="3.2755568661604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55348646609895E-2"/>
                  <c:y val="2.911606103253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734208377708282E-3"/>
                  <c:y val="2.183704577440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800656283281212E-3"/>
                  <c:y val="1.091852288720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37849477</c:v>
                </c:pt>
                <c:pt idx="1">
                  <c:v>197825815.72</c:v>
                </c:pt>
                <c:pt idx="2">
                  <c:v>121787787</c:v>
                </c:pt>
                <c:pt idx="3">
                  <c:v>75762524.849999994</c:v>
                </c:pt>
                <c:pt idx="4">
                  <c:v>41493338.990000002</c:v>
                </c:pt>
                <c:pt idx="5">
                  <c:v>474718943.56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734208377707952E-3"/>
                  <c:y val="1.4558030516268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86710418885414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800656283281212E-3"/>
                  <c:y val="1.4558030516268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60131256656242E-2"/>
                  <c:y val="2.5476553403469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867104188854141E-3"/>
                  <c:y val="2.9116061032536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667760472134043E-3"/>
                  <c:y val="2.1837045774402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35178436.869999997</c:v>
                </c:pt>
                <c:pt idx="1">
                  <c:v>163623384.11000001</c:v>
                </c:pt>
                <c:pt idx="2">
                  <c:v>88781610.170000002</c:v>
                </c:pt>
                <c:pt idx="3">
                  <c:v>49447228.840000004</c:v>
                </c:pt>
                <c:pt idx="4">
                  <c:v>26968825.829999998</c:v>
                </c:pt>
                <c:pt idx="5">
                  <c:v>363999485.82000005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78848792"/>
        <c:axId val="278849184"/>
      </c:barChart>
      <c:catAx>
        <c:axId val="2788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8849184"/>
        <c:crosses val="autoZero"/>
        <c:auto val="1"/>
        <c:lblAlgn val="ctr"/>
        <c:lblOffset val="100"/>
        <c:noMultiLvlLbl val="0"/>
      </c:catAx>
      <c:valAx>
        <c:axId val="27884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88487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33533115927858"/>
          <c:y val="0.85290657670491588"/>
          <c:w val="0.14424407818576845"/>
          <c:h val="9.735797537916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17613742554624E-2"/>
          <c:y val="0.13391665290073612"/>
          <c:w val="0.88757337890903176"/>
          <c:h val="0.62711549235123376"/>
        </c:manualLayout>
      </c:layout>
      <c:lineChart>
        <c:grouping val="standard"/>
        <c:varyColors val="0"/>
        <c:ser>
          <c:idx val="0"/>
          <c:order val="0"/>
          <c:tx>
            <c:strRef>
              <c:f>Sheet2!$D$28</c:f>
              <c:strCache>
                <c:ptCount val="1"/>
                <c:pt idx="0">
                  <c:v>แผนการใช้จ่ายภาครัฐ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509803921568626E-2"/>
                  <c:y val="3.0979228486646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235312909537759E-2"/>
                  <c:y val="3.8098658570618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967905910495443E-2"/>
                  <c:y val="4.3948316749795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33426359679727E-2"/>
                  <c:y val="4.3427433307171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038183694530444E-2"/>
                  <c:y val="3.4935707220573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Sheet2!$E$24:$I$24</c:f>
              <c:strCache>
                <c:ptCount val="5"/>
                <c:pt idx="0">
                  <c:v>ไตรมาส 1</c:v>
                </c:pt>
                <c:pt idx="1">
                  <c:v>ไตรมาส 4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Sheet2!$E$28:$I$28</c:f>
              <c:numCache>
                <c:formatCode>0.00%</c:formatCode>
                <c:ptCount val="5"/>
                <c:pt idx="0">
                  <c:v>0.3029</c:v>
                </c:pt>
                <c:pt idx="1">
                  <c:v>0.52290000000000003</c:v>
                </c:pt>
                <c:pt idx="2">
                  <c:v>0.7429</c:v>
                </c:pt>
                <c:pt idx="3">
                  <c:v>0.96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Sheet2!$D$29</c:f>
              <c:strCache>
                <c:ptCount val="1"/>
                <c:pt idx="0">
                  <c:v>ผลการใช้จ่ายมหาวิทยาลัย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933952528379773E-2"/>
                  <c:y val="-4.419386745796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725406159673083E-2"/>
                  <c:y val="-4.1989686980445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521217005550725E-2"/>
                  <c:y val="-3.3119494307429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397886972989135E-2"/>
                  <c:y val="-5.0776852250381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166150670794635E-2"/>
                  <c:y val="-5.210682492581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Sheet2!$E$24:$I$24</c:f>
              <c:strCache>
                <c:ptCount val="5"/>
                <c:pt idx="0">
                  <c:v>ไตรมาส 1</c:v>
                </c:pt>
                <c:pt idx="1">
                  <c:v>ไตรมาส 4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Sheet2!$E$29:$I$29</c:f>
              <c:numCache>
                <c:formatCode>0.00%</c:formatCode>
                <c:ptCount val="5"/>
                <c:pt idx="0">
                  <c:v>0.4158</c:v>
                </c:pt>
                <c:pt idx="1">
                  <c:v>0.54689999999999994</c:v>
                </c:pt>
                <c:pt idx="2">
                  <c:v>0.86199999999999988</c:v>
                </c:pt>
                <c:pt idx="3">
                  <c:v>0.96099999999999985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6953520"/>
        <c:axId val="273090872"/>
      </c:lineChart>
      <c:catAx>
        <c:axId val="2769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3090872"/>
        <c:crosses val="autoZero"/>
        <c:auto val="1"/>
        <c:lblAlgn val="ctr"/>
        <c:lblOffset val="100"/>
        <c:noMultiLvlLbl val="0"/>
      </c:catAx>
      <c:valAx>
        <c:axId val="27309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/>
                  <a:t>ร้อยละการเบิกจ่าย</a:t>
                </a:r>
              </a:p>
            </c:rich>
          </c:tx>
          <c:layout>
            <c:manualLayout>
              <c:xMode val="edge"/>
              <c:yMode val="edge"/>
              <c:x val="1.4297422124560009E-2"/>
              <c:y val="1.790707833768455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2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69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7919152195495"/>
          <c:y val="0.90895114689075274"/>
          <c:w val="0.66202344582841166"/>
          <c:h val="9.0985040560807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4751333673923903E-2"/>
                  <c:y val="4.0873007236519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42431108515191E-2"/>
                  <c:y val="4.7783067631535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0.55449999999999999</c:v>
                </c:pt>
                <c:pt idx="1">
                  <c:v>0.88719999999999999</c:v>
                </c:pt>
                <c:pt idx="2">
                  <c:v>2.0594999999999999</c:v>
                </c:pt>
                <c:pt idx="3">
                  <c:v>1.5848</c:v>
                </c:pt>
                <c:pt idx="4">
                  <c:v>0.91259999999999997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89648"/>
        <c:axId val="283190040"/>
      </c:lineChart>
      <c:catAx>
        <c:axId val="2831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90040"/>
        <c:crosses val="autoZero"/>
        <c:auto val="1"/>
        <c:lblAlgn val="ctr"/>
        <c:lblOffset val="100"/>
        <c:noMultiLvlLbl val="0"/>
      </c:catAx>
      <c:valAx>
        <c:axId val="2831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42431108515191E-2"/>
                  <c:y val="-6.277789868872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981970222228047E-2"/>
                  <c:y val="-5.2412808096196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0.77339999999999998</c:v>
                </c:pt>
                <c:pt idx="1">
                  <c:v>0.75439999999999996</c:v>
                </c:pt>
                <c:pt idx="2">
                  <c:v>0.7722</c:v>
                </c:pt>
                <c:pt idx="3">
                  <c:v>0.7722</c:v>
                </c:pt>
                <c:pt idx="4">
                  <c:v>0.7681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1368"/>
        <c:axId val="281661760"/>
      </c:lineChart>
      <c:catAx>
        <c:axId val="28166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1760"/>
        <c:crosses val="autoZero"/>
        <c:auto val="1"/>
        <c:lblAlgn val="ctr"/>
        <c:lblOffset val="100"/>
        <c:noMultiLvlLbl val="0"/>
      </c:catAx>
      <c:valAx>
        <c:axId val="28166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3.5898880901111007E-3"/>
                  <c:y val="-1.4407475923608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751333673923903E-2"/>
                  <c:y val="2.70528864464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0.54769999999999996</c:v>
                </c:pt>
                <c:pt idx="1">
                  <c:v>1.0750999999999999</c:v>
                </c:pt>
                <c:pt idx="2">
                  <c:v>3.9201999999999999</c:v>
                </c:pt>
                <c:pt idx="3">
                  <c:v>3.1023999999999998</c:v>
                </c:pt>
                <c:pt idx="4">
                  <c:v>0.96460000000000001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039478949985276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491285929751261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928893734254328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150064165716259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34745891564254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2544"/>
        <c:axId val="281662936"/>
      </c:lineChart>
      <c:catAx>
        <c:axId val="2816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2936"/>
        <c:crosses val="autoZero"/>
        <c:auto val="1"/>
        <c:lblAlgn val="ctr"/>
        <c:lblOffset val="100"/>
        <c:noMultiLvlLbl val="0"/>
      </c:catAx>
      <c:valAx>
        <c:axId val="28166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645481516613925E-2"/>
                  <c:y val="-4.550274770118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640748458192972E-2"/>
                  <c:y val="-3.5137657108656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429044143572908E-2"/>
                  <c:y val="-2.822759671364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751333673923903E-2"/>
                  <c:y val="2.70528864464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0.61109999999999998</c:v>
                </c:pt>
                <c:pt idx="1">
                  <c:v>0.62670000000000003</c:v>
                </c:pt>
                <c:pt idx="2">
                  <c:v>0.64449999999999996</c:v>
                </c:pt>
                <c:pt idx="3">
                  <c:v>1.1553</c:v>
                </c:pt>
                <c:pt idx="4">
                  <c:v>0.77680000000000005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039478949985276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491285929751261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928893734254328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150064165716259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34745891564254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4504"/>
        <c:axId val="308556448"/>
      </c:lineChart>
      <c:catAx>
        <c:axId val="2816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6448"/>
        <c:crosses val="autoZero"/>
        <c:auto val="1"/>
        <c:lblAlgn val="ctr"/>
        <c:lblOffset val="100"/>
        <c:noMultiLvlLbl val="0"/>
      </c:catAx>
      <c:valAx>
        <c:axId val="3085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CFFB-8103-4703-A759-C2ABE8B40321}" type="datetimeFigureOut">
              <a:rPr lang="th-TH" smtClean="0"/>
              <a:t>03/10/61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F073-DA3A-4717-A5B8-C970A7D1E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51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89F1-8063-4D3B-A9F8-DB9041EB30D4}" type="datetimeFigureOut">
              <a:rPr lang="th-TH" smtClean="0"/>
              <a:t>03/10/61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3090-0FB5-44B7-BA2C-F79051C5C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1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0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3/10/2018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691197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ชี้แจงแนวทางการบริหารงบประมาณรายจ่าย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en-AU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35099" y="3890913"/>
            <a:ext cx="6400800" cy="1584176"/>
          </a:xfrm>
        </p:spPr>
        <p:txBody>
          <a:bodyPr/>
          <a:lstStyle/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จัดโดย...ฝ่ายแผนงาน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 4 ตุลาคม 2561 เวลา 09.00 – 12.00 น.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ห้องประชุมทองหลาง 1 อาคาร 7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ห้องประชุมปาริฉัตร อาคารบริหารและสำนักงานกลาง วิทยาเขตสงขลา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กล่องข้อความ 8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ผลการใช้จ่ายงบประมาณเงินรายได้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45912"/>
              </p:ext>
            </p:extLst>
          </p:nvPr>
        </p:nvGraphicFramePr>
        <p:xfrm>
          <a:off x="971600" y="2601488"/>
          <a:ext cx="7971467" cy="177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81"/>
                <a:gridCol w="1138781"/>
                <a:gridCol w="1138781"/>
                <a:gridCol w="1138781"/>
                <a:gridCol w="1138781"/>
                <a:gridCol w="1138781"/>
                <a:gridCol w="1138781"/>
              </a:tblGrid>
              <a:tr h="37794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7945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เงินรายได้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37,849,477.00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197,825,815.72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121,787,787.00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75,762,524.85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41,493,338.99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474,718,943.56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7945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35,178,436.87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163,623,384.11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88,781,610.17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49,447,228.84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26,968,825.83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363,999,485.82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7945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  <a:p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92.94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82.71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72.90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65.27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65.00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76.68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ผลการใช้จ่ายงบประมาณเงินรายได้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860607663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1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แสดงผลเปรียบเทียบแผนการใช้จ่ายภาครัฐ - ผลการใช้จ่ายงบประมาณมหาวิทยาลัย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จำแนกผลการใช้จ่ายราย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320863841"/>
              </p:ext>
            </p:extLst>
          </p:nvPr>
        </p:nvGraphicFramePr>
        <p:xfrm>
          <a:off x="1562247" y="2554228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ภาพรวมมหาวิทยาลัยทักษิณ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/>
          </p:nvPr>
        </p:nvGraphicFramePr>
        <p:xfrm>
          <a:off x="1562247" y="2636912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 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928184775"/>
              </p:ext>
            </p:extLst>
          </p:nvPr>
        </p:nvGraphicFramePr>
        <p:xfrm>
          <a:off x="1562247" y="2554228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5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3215402232"/>
              </p:ext>
            </p:extLst>
          </p:nvPr>
        </p:nvGraphicFramePr>
        <p:xfrm>
          <a:off x="1562247" y="2554228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8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551470391"/>
              </p:ext>
            </p:extLst>
          </p:nvPr>
        </p:nvGraphicFramePr>
        <p:xfrm>
          <a:off x="1562247" y="2554228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2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จำแนกตามหน่วยงานบริหาร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6" name="แผนภูมิ 15"/>
          <p:cNvGraphicFramePr/>
          <p:nvPr>
            <p:extLst>
              <p:ext uri="{D42A27DB-BD31-4B8C-83A1-F6EECF244321}">
                <p14:modId xmlns:p14="http://schemas.microsoft.com/office/powerpoint/2010/main" val="4044053815"/>
              </p:ext>
            </p:extLst>
          </p:nvPr>
        </p:nvGraphicFramePr>
        <p:xfrm>
          <a:off x="1311723" y="2554228"/>
          <a:ext cx="7287391" cy="385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จำแนกตามหน่วยงานวิทยาเขต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354858874"/>
              </p:ext>
            </p:extLst>
          </p:nvPr>
        </p:nvGraphicFramePr>
        <p:xfrm>
          <a:off x="1311723" y="2554228"/>
          <a:ext cx="7287391" cy="385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จำแนกตามส่วนงานวิชาการ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56526736"/>
              </p:ext>
            </p:extLst>
          </p:nvPr>
        </p:nvGraphicFramePr>
        <p:xfrm>
          <a:off x="467544" y="2552292"/>
          <a:ext cx="8475523" cy="397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8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43"/>
          <p:cNvSpPr txBox="1"/>
          <p:nvPr/>
        </p:nvSpPr>
        <p:spPr>
          <a:xfrm>
            <a:off x="1299961" y="2415998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6" y="1028309"/>
            <a:ext cx="2006383" cy="668794"/>
          </a:xfrm>
          <a:prstGeom prst="rect">
            <a:avLst/>
          </a:prstGeom>
        </p:spPr>
      </p:pic>
      <p:sp>
        <p:nvSpPr>
          <p:cNvPr id="52" name="AutoShape 6"/>
          <p:cNvSpPr>
            <a:spLocks noChangeArrowheads="1"/>
          </p:cNvSpPr>
          <p:nvPr/>
        </p:nvSpPr>
        <p:spPr bwMode="gray">
          <a:xfrm>
            <a:off x="2127097" y="905007"/>
            <a:ext cx="3937838" cy="78746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3" name="Group 31"/>
          <p:cNvGrpSpPr>
            <a:grpSpLocks/>
          </p:cNvGrpSpPr>
          <p:nvPr/>
        </p:nvGrpSpPr>
        <p:grpSpPr bwMode="auto">
          <a:xfrm>
            <a:off x="2347391" y="1110886"/>
            <a:ext cx="498876" cy="415594"/>
            <a:chOff x="5088" y="240"/>
            <a:chExt cx="384" cy="384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70" name="Line 43"/>
          <p:cNvSpPr>
            <a:spLocks noChangeShapeType="1"/>
          </p:cNvSpPr>
          <p:nvPr/>
        </p:nvSpPr>
        <p:spPr bwMode="auto">
          <a:xfrm>
            <a:off x="2183193" y="-1737293"/>
            <a:ext cx="582438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2416940" y="-557152"/>
            <a:ext cx="582438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4" name="กล่องข้อความ 83"/>
          <p:cNvSpPr txBox="1"/>
          <p:nvPr/>
        </p:nvSpPr>
        <p:spPr>
          <a:xfrm>
            <a:off x="1278252" y="2964889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กล่องข้อความ 84"/>
          <p:cNvSpPr txBox="1"/>
          <p:nvPr/>
        </p:nvSpPr>
        <p:spPr>
          <a:xfrm>
            <a:off x="1285806" y="4273945"/>
            <a:ext cx="76259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แนวทางการติดตามและรายงานผลการใช้จ่ายงบประมาณ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กล่องข้อความ 87"/>
          <p:cNvSpPr txBox="1"/>
          <p:nvPr/>
        </p:nvSpPr>
        <p:spPr>
          <a:xfrm>
            <a:off x="1299961" y="1866536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2561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กล่องข้อความ 89"/>
          <p:cNvSpPr txBox="1"/>
          <p:nvPr/>
        </p:nvSpPr>
        <p:spPr>
          <a:xfrm>
            <a:off x="1285806" y="4881423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1285806" y="5461135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5" name="รูปภาพ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92193"/>
            <a:ext cx="366926" cy="366926"/>
          </a:xfrm>
          <a:prstGeom prst="rect">
            <a:avLst/>
          </a:prstGeom>
        </p:spPr>
      </p:pic>
      <p:pic>
        <p:nvPicPr>
          <p:cNvPr id="99" name="รูปภาพ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8" y="4315167"/>
            <a:ext cx="366926" cy="366926"/>
          </a:xfrm>
          <a:prstGeom prst="rect">
            <a:avLst/>
          </a:prstGeom>
        </p:spPr>
      </p:pic>
      <p:pic>
        <p:nvPicPr>
          <p:cNvPr id="100" name="รูปภาพ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3" y="4881423"/>
            <a:ext cx="366926" cy="366926"/>
          </a:xfrm>
          <a:prstGeom prst="rect">
            <a:avLst/>
          </a:prstGeom>
        </p:spPr>
      </p:pic>
      <p:pic>
        <p:nvPicPr>
          <p:cNvPr id="101" name="รูปภาพ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434639"/>
            <a:ext cx="366926" cy="366926"/>
          </a:xfrm>
          <a:prstGeom prst="rect">
            <a:avLst/>
          </a:prstGeom>
        </p:spPr>
      </p:pic>
      <p:pic>
        <p:nvPicPr>
          <p:cNvPr id="102" name="รูปภาพ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0" y="2977912"/>
            <a:ext cx="366926" cy="366926"/>
          </a:xfrm>
          <a:prstGeom prst="rect">
            <a:avLst/>
          </a:prstGeom>
        </p:spPr>
      </p:pic>
      <p:pic>
        <p:nvPicPr>
          <p:cNvPr id="103" name="รูปภาพ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5" y="3517298"/>
            <a:ext cx="366926" cy="366926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0" y="5449481"/>
            <a:ext cx="366926" cy="366926"/>
          </a:xfrm>
          <a:prstGeom prst="rect">
            <a:avLst/>
          </a:prstGeom>
        </p:spPr>
      </p:pic>
      <p:sp>
        <p:nvSpPr>
          <p:cNvPr id="29" name="กล่องข้อความ 28"/>
          <p:cNvSpPr txBox="1"/>
          <p:nvPr/>
        </p:nvSpPr>
        <p:spPr>
          <a:xfrm>
            <a:off x="1290517" y="3490651"/>
            <a:ext cx="76259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แนวทางการจัดทำแผนการปฏิบัติงานและแผนการใช้จ่ายงบประมาณ </a:t>
            </a:r>
          </a:p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และการจัดสรรงบประมาณรายจ่ายประจำปี งบประมาณ พ.ศ. 2562 (ว 134)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จำแนกตามส่วนงานอื่น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51837053"/>
              </p:ext>
            </p:extLst>
          </p:nvPr>
        </p:nvGraphicFramePr>
        <p:xfrm>
          <a:off x="640319" y="2554228"/>
          <a:ext cx="8302748" cy="382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1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77184" y="1767683"/>
            <a:ext cx="66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ต่ำกว่าร้อยละ 50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869082" y="247737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(พัทลุง) ร้อยละ 43.48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ฝ่ายกิจการนิสิตวิทยาเขตสงขลา ร้อยละ 45.28</a:t>
            </a:r>
            <a:endParaRPr lang="th-TH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821380" cy="62788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44266" y="1780075"/>
            <a:ext cx="74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คณะเทคโนโลยีและการพัฒนาชุมชน ร้อยละ 56.63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งานวิเทศสัมพันธ์ ร้อยละ 57.89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คณะวิทยาการสุขภาพและการกีฬา ร้อยละ 58.14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คณะนิติศาสตร์ ร้อยละ 60.49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ฝ่ายวิชาการ ร้อยละ 63.47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คณะมนุษยศาสตร์และสังคมศาสตร์ ร้อยละ 63.51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บัณฑิตวิทยาลัย ร้อยละ 64.08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วิทยาลัยภูมิปัญญาชุมชน ร้อยละ 64.86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 ร้อยละ 65.81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คณะเศรษฐศาสตร์และบริหารธุรกิจ ร้อยละ 68.12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69.42</a:t>
            </a:r>
          </a:p>
        </p:txBody>
      </p:sp>
    </p:spTree>
    <p:extLst>
      <p:ext uri="{BB962C8B-B14F-4D97-AF65-F5344CB8AC3E}">
        <p14:creationId xmlns:p14="http://schemas.microsoft.com/office/powerpoint/2010/main" val="762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56113" y="1798460"/>
            <a:ext cx="66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คณะศิลปกรรมศาสตร์ ร้อยละ 72.18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ฝ่ายนิติการ ร้อยละ 72.32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สถาบันทักษิณคดีศึกษา ร้อยละ 72.45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ฝ่ายบริหารงานสภามหาวิทยาลัย ร้อยละ 73.30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ฝ่ายตรวจสอบภายใน ร้อยละ 73.39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คณะพยาบาลศาสตร์ ร้อยละ 78.87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 ร้อยละ 82.40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วิทยาลัยนานาชาติ ร้อยละ 82.40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ฝ่ายประกันคุณภาพการศึกษา ร้อยละ 83.81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ฝ่ายบริหารวิทยาเขตพัทลุง ร้อยละ 83.84</a:t>
            </a:r>
          </a:p>
        </p:txBody>
      </p:sp>
    </p:spTree>
    <p:extLst>
      <p:ext uri="{BB962C8B-B14F-4D97-AF65-F5344CB8AC3E}">
        <p14:creationId xmlns:p14="http://schemas.microsoft.com/office/powerpoint/2010/main" val="4188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730280" cy="60881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56113" y="1798460"/>
            <a:ext cx="714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 (ต่อ)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(สงขลา) ร้อยละ 84.80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(พัทลุง) ร้อยละ 87.42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สถาบันปฏิบัติการชุมชนเพื่อการศึกษาแบบ</a:t>
            </a:r>
            <a:r>
              <a:rPr lang="th-TH" sz="2400" b="1" dirty="0" err="1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ร้อยละ 92.16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ฝ่ายบริหารวิทยาเขตสงขลา ร้อยละ 92.21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คณะศึกษาศาสตร์ ร้อยละ 92.37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ฝ่ายบริหารกลางและทรัพยากรบุคคล ร้อยละ 92.54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 ร้อยละ 94.08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(สงขลา) ร้อยละ 96.38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วิทยาลัยการจัดการเพื่อการพัฒนา ร้อยละ 97.09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ร้อยละ 97.43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ฝ่ายการคลังและทรัพย์สิน ร้อยละ 98.87</a:t>
            </a:r>
          </a:p>
        </p:txBody>
      </p:sp>
    </p:spTree>
    <p:extLst>
      <p:ext uri="{BB962C8B-B14F-4D97-AF65-F5344CB8AC3E}">
        <p14:creationId xmlns:p14="http://schemas.microsoft.com/office/powerpoint/2010/main" val="4284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331640" y="1370290"/>
            <a:ext cx="7272808" cy="1536268"/>
            <a:chOff x="1331640" y="1370290"/>
            <a:chExt cx="7272808" cy="15362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331640" y="1370290"/>
              <a:ext cx="7272808" cy="153626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619672" y="1757141"/>
              <a:ext cx="864096" cy="762566"/>
              <a:chOff x="5088" y="240"/>
              <a:chExt cx="384" cy="384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7" name="กล่องข้อความ 16"/>
            <p:cNvSpPr txBox="1"/>
            <p:nvPr/>
          </p:nvSpPr>
          <p:spPr>
            <a:xfrm>
              <a:off x="2166093" y="1583456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แนวทางการบริหารงบประมาณรายจ่าย 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40" y="3429000"/>
            <a:ext cx="4848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/>
          <p:cNvSpPr txBox="1"/>
          <p:nvPr/>
        </p:nvSpPr>
        <p:spPr>
          <a:xfrm>
            <a:off x="752330" y="2226921"/>
            <a:ext cx="59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งบประมาณเงินแผ่นดิน/เงินอุดหนุนจากรัฐบาล</a:t>
            </a:r>
            <a:endParaRPr lang="th-TH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752330" y="2794930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 โดยอ้างอิงตามเงินงวดที่ได้รับจัดสรรจากสำนักงบประมาณ</a:t>
            </a:r>
            <a:endParaRPr lang="th-TH" sz="3000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52330" y="3573016"/>
            <a:ext cx="59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  <a:endParaRPr lang="th-TH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52330" y="407707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อนุมัติงวดเงินทั้งจำนวน (ร้อยละ 100)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752330" y="458112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กรณี จำนวนนิสิตรับจริงไม่เป็นไปตามแผนที่กำหนด มหาวิทยาลัยจะดำเนินการปรับลด/ปรับเพิ่มงบประมาณตามรายรับจริง ในช่วงเดือนกันยายน 2562 โดยส่วนงาน/หน่วยงานที่จะต้องมีการปรับลดงบประมาณ หากงบประมาณของปี พ.ศ. 2562 มีไม่เพียงพอปรับลด จะดำเนินการปรับลดในปีงบประมาณต่อไปชดเชย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971600" y="932891"/>
            <a:ext cx="4583223" cy="1004930"/>
            <a:chOff x="971600" y="932891"/>
            <a:chExt cx="4583223" cy="1004930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2267744" y="1059732"/>
              <a:ext cx="3287079" cy="878089"/>
              <a:chOff x="2204496" y="1080326"/>
              <a:chExt cx="4148617" cy="830997"/>
            </a:xfrm>
          </p:grpSpPr>
          <p:sp>
            <p:nvSpPr>
              <p:cNvPr id="8" name="กล่องข้อความ 7"/>
              <p:cNvSpPr txBox="1"/>
              <p:nvPr/>
            </p:nvSpPr>
            <p:spPr>
              <a:xfrm>
                <a:off x="2204496" y="1080326"/>
                <a:ext cx="41486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การอนุมัติงวดเงิน</a:t>
                </a:r>
                <a:endParaRPr lang="th-TH" sz="4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9" name="ลูกศรเชื่อมต่อแบบตรง 18"/>
              <p:cNvCxnSpPr/>
              <p:nvPr/>
            </p:nvCxnSpPr>
            <p:spPr>
              <a:xfrm>
                <a:off x="2204496" y="178428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932891"/>
              <a:ext cx="1162335" cy="870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11560" y="937294"/>
            <a:ext cx="7293921" cy="1680611"/>
            <a:chOff x="590447" y="1028308"/>
            <a:chExt cx="6067227" cy="186786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</a:t>
              </a:r>
              <a:endPara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กลุ่ม 7"/>
          <p:cNvGrpSpPr/>
          <p:nvPr/>
        </p:nvGrpSpPr>
        <p:grpSpPr>
          <a:xfrm>
            <a:off x="822318" y="1916832"/>
            <a:ext cx="7854136" cy="1228725"/>
            <a:chOff x="822318" y="1916832"/>
            <a:chExt cx="7854136" cy="1228725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822318" y="1916832"/>
              <a:ext cx="7854136" cy="1228725"/>
              <a:chOff x="2334" y="1228"/>
              <a:chExt cx="3072" cy="774"/>
            </a:xfr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2334" y="1228"/>
                <a:ext cx="3072" cy="774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FFCC99"/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dirty="0">
                  <a:cs typeface="+mn-cs"/>
                </a:endParaRPr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gray">
              <a:xfrm>
                <a:off x="2334" y="1515"/>
                <a:ext cx="172" cy="26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20" name="กล่องข้อความ 19"/>
            <p:cNvSpPr txBox="1"/>
            <p:nvPr/>
          </p:nvSpPr>
          <p:spPr>
            <a:xfrm>
              <a:off x="1257420" y="2075881"/>
              <a:ext cx="73608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dirty="0" smtClean="0">
                  <a:solidFill>
                    <a:srgbClr val="CC33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ทุกหน่วยงานที่ได้รับจัดสรรงบประมาณจะต้องรับผิดชอบบริหารจัดการงบประมาณให้พอใช้ตลอดทั้งปี โดยอาจปรับเปลี่ยนแผนได้ตามความจำเป็น</a:t>
              </a:r>
              <a:endParaRPr lang="th-TH" sz="2800" b="1" dirty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17945" y="3284984"/>
            <a:ext cx="7854136" cy="1228725"/>
            <a:chOff x="817945" y="3441727"/>
            <a:chExt cx="7854136" cy="1228725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817945" y="3441727"/>
              <a:ext cx="7854136" cy="12287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827584" y="386104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1267334" y="3593544"/>
              <a:ext cx="73608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tx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มหาวิทยาลัยจะอนุมัติงบประมาณที่หน่วยงานได้รับจัดสรรเป็นงวด      ตามความเหมาะสม ให้เป็นไปตามแนวทางที่อธิการบดีอนุมัติ</a:t>
              </a:r>
              <a:endParaRPr lang="th-TH" sz="2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827584" y="4653137"/>
            <a:ext cx="7844497" cy="1296144"/>
            <a:chOff x="894672" y="1889496"/>
            <a:chExt cx="7652993" cy="1260424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896244" y="1889496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gray">
            <a:xfrm>
              <a:off x="894672" y="2330067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0" name="กล่องข้อความ 29"/>
            <p:cNvSpPr txBox="1"/>
            <p:nvPr/>
          </p:nvSpPr>
          <p:spPr>
            <a:xfrm>
              <a:off x="1398728" y="2265308"/>
              <a:ext cx="7011715" cy="5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u="sng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ห้ามมิให้</a:t>
              </a:r>
              <a:r>
                <a:rPr lang="th-TH" sz="2800" b="1" dirty="0" smtClean="0">
                  <a:solidFill>
                    <a:srgbClr val="CC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ก่อหนี้ผูกพันก่อนได้รับอนุมัติงวดเงินจากมหาวิทยาลัย</a:t>
              </a:r>
              <a:endParaRPr lang="th-TH" sz="2800" b="1" dirty="0">
                <a:solidFill>
                  <a:srgbClr val="CC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61325" y="947803"/>
            <a:ext cx="7293921" cy="1680611"/>
            <a:chOff x="590447" y="1028308"/>
            <a:chExt cx="6067227" cy="186786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</a:t>
              </a:r>
              <a:endPara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/>
          <p:cNvGrpSpPr/>
          <p:nvPr/>
        </p:nvGrpSpPr>
        <p:grpSpPr>
          <a:xfrm>
            <a:off x="683568" y="1961497"/>
            <a:ext cx="7854136" cy="1699165"/>
            <a:chOff x="817945" y="4725143"/>
            <a:chExt cx="7854136" cy="1699165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817945" y="4725143"/>
              <a:ext cx="7854136" cy="166711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3">
                    <a:lumMod val="40000"/>
                    <a:lumOff val="6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822318" y="532810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1262068" y="4854648"/>
              <a:ext cx="73608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การบริหารงบประมาณสำหรับการจัดการเรียนการสอนภาคปกติ คณะจะต้องรับผิดชอบเกี่ยวกับการจัดการเรียนการสอนให้กับทุกรายวิชาที่สังกัดคณะนั้น ๆ โดยไม่จำกัดว่านิสิตที่ลงทะเบียนสังกัดคณะใด เนื่องจากได้มีการประมาณการรายได้ครอบคลุมไว้แล้วตั้งแต่ต้นปีงบประมาณ</a:t>
              </a:r>
              <a:endPara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683568" y="3683160"/>
            <a:ext cx="7854136" cy="1348730"/>
            <a:chOff x="894672" y="1916833"/>
            <a:chExt cx="7665275" cy="1260424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908526" y="1916833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894672" y="236555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1328116" y="1960847"/>
              <a:ext cx="7011715" cy="112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rgbClr val="CC33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การบริหารงบประมาณในการจัดการเรียนการสอนภาคสมทบ/ภาคพิเศษ ทุกโครงการ หน่วยงานที่รับผิดชอบหลักสูตรต้องรับผิดชอบค่าใช้จ่ายที่เกิดขึ้นจากการดำเนินการจัดการเรียนการสอนของโครงการทั้งหมด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697420" y="5101484"/>
            <a:ext cx="7840284" cy="1386082"/>
            <a:chOff x="899592" y="3322450"/>
            <a:chExt cx="7651421" cy="1260424"/>
          </a:xfrm>
        </p:grpSpPr>
        <p:sp>
          <p:nvSpPr>
            <p:cNvPr id="22" name="AutoShape 10"/>
            <p:cNvSpPr>
              <a:spLocks noChangeArrowheads="1"/>
            </p:cNvSpPr>
            <p:nvPr/>
          </p:nvSpPr>
          <p:spPr bwMode="gray">
            <a:xfrm>
              <a:off x="899592" y="3322450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rgbClr val="FFFF66"/>
                </a:gs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1337550" y="3407623"/>
              <a:ext cx="7011715" cy="109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rgbClr val="A5002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ผู้บริหารของแต่ละหน่วยงานต้องกำกับ ควบคุม ดูแลการบริหารงบประมาณ         ของหน่วยงาน โดยต้องมีการตรวจสอบวงเงินงบประมาณอย่างชัดเจนก่อนมีการอนุมัติ  ในแต่ละครั้ง</a:t>
              </a:r>
              <a:endParaRPr lang="th-TH" sz="2400" b="1" dirty="0">
                <a:solidFill>
                  <a:srgbClr val="A5002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902964" y="374311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</p:spTree>
    <p:extLst>
      <p:ext uri="{BB962C8B-B14F-4D97-AF65-F5344CB8AC3E}">
        <p14:creationId xmlns:p14="http://schemas.microsoft.com/office/powerpoint/2010/main" val="3356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683568" y="1929914"/>
            <a:ext cx="8042697" cy="1283061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87357" y="2361894"/>
            <a:ext cx="439750" cy="4191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195171" y="2094390"/>
            <a:ext cx="711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หน่วยงานจะต้องมีการปฏิบัติตามระเบียบ/ประกาศ/หรือข้อตกลงใด ๆ เกี่ยวกับการบริหารงบประมาณที่เกี่ยวข้องอย่างเคร่งครัด</a:t>
            </a:r>
            <a:endParaRPr lang="th-TH" sz="28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684297" y="3267867"/>
            <a:ext cx="8041967" cy="1601293"/>
            <a:chOff x="816293" y="4056074"/>
            <a:chExt cx="7860163" cy="1528197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816293" y="4682223"/>
              <a:ext cx="439751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1315618" y="4160656"/>
              <a:ext cx="73608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งบประมาณสำหรับรองรับกิจกรรมการฝึกสอน มิให้โอนไปเพื่อดำเนินการรายการอื่น หากมีงบประมาณคงเหลือให้เป็นเงินสะสมคณะศึกษาศาสตร์</a:t>
              </a:r>
            </a:p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รองรับการฝึกสอน</a:t>
              </a:r>
              <a:endPara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692648" y="4978744"/>
            <a:ext cx="8033615" cy="1330576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83568" y="5411327"/>
            <a:ext cx="450754" cy="430977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1143403" y="5211316"/>
            <a:ext cx="7184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C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นับสนุนให้หน่วยงานกลางจ้างลูกจ้างของมหาวิทยาลัยนอกเหนือจากที่ได้รับอนุมัติกรอบอัตราจาก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545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331640" y="1196752"/>
            <a:ext cx="7272808" cy="1967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668398"/>
            <a:ext cx="995390" cy="1024199"/>
            <a:chOff x="5088" y="240"/>
            <a:chExt cx="384" cy="384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5" name="กล่องข้อความ 14"/>
          <p:cNvSpPr txBox="1"/>
          <p:nvPr/>
        </p:nvSpPr>
        <p:spPr>
          <a:xfrm>
            <a:off x="2166093" y="140991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28 กันยายน 2561)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44" y="3490477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22318" y="2170014"/>
            <a:ext cx="7805630" cy="1250011"/>
          </a:xfrm>
          <a:prstGeom prst="roundRect">
            <a:avLst>
              <a:gd name="adj" fmla="val 10889"/>
            </a:avLst>
          </a:prstGeom>
          <a:gradFill>
            <a:gsLst>
              <a:gs pos="0">
                <a:srgbClr val="FFCC99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19882" y="2644788"/>
            <a:ext cx="439750" cy="4191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259632" y="2377285"/>
            <a:ext cx="736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การตั้งงบประมาณรองรับการจ้างบุคลากรของส่วนงาน จะต้องไม่เกิน   ร้อยละ 40 ของงบประมาณที่หน่วยงานได้รับจัดสรร</a:t>
            </a:r>
            <a:endParaRPr lang="th-TH" sz="2800" b="1" dirty="0">
              <a:solidFill>
                <a:srgbClr val="CC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765555" y="3517480"/>
            <a:ext cx="7836220" cy="1261889"/>
            <a:chOff x="822320" y="4056074"/>
            <a:chExt cx="7854136" cy="1528197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825126" y="458288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1290247" y="4360921"/>
              <a:ext cx="73608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การใช้ยานพาหนะของหน่วยงานบริหาร มหาวิทยาลัยรับผิดชอบค่าน้ำมันเชื้อเพลิงและหล่อลื่น ยกเว้น การดำเนินงานในลักษณะโครงการ</a:t>
              </a:r>
              <a:endPara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กลุ่ม 15"/>
          <p:cNvGrpSpPr/>
          <p:nvPr/>
        </p:nvGrpSpPr>
        <p:grpSpPr>
          <a:xfrm>
            <a:off x="773519" y="4876825"/>
            <a:ext cx="7854429" cy="1360487"/>
            <a:chOff x="822320" y="4056074"/>
            <a:chExt cx="7854136" cy="1528197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7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825126" y="458288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1290247" y="4360921"/>
              <a:ext cx="7360838" cy="10717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การใช้ยานพาหนะเพื่อการฝึกสอน ให้หน่วยฝึกสอนรับผิดชอบค่าใช้จ่าย   ค่าน้ำมันเชื้อเพลิงและหล่อลื่น</a:t>
              </a:r>
              <a:endParaRPr lang="th-TH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765555" y="5384035"/>
            <a:ext cx="438747" cy="346066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25621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กลุ่ม 7"/>
          <p:cNvGrpSpPr/>
          <p:nvPr/>
        </p:nvGrpSpPr>
        <p:grpSpPr>
          <a:xfrm>
            <a:off x="822318" y="2052754"/>
            <a:ext cx="7903947" cy="2234809"/>
            <a:chOff x="822318" y="1916832"/>
            <a:chExt cx="7854136" cy="1228725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822318" y="1916832"/>
              <a:ext cx="7854136" cy="1228725"/>
              <a:chOff x="2334" y="1228"/>
              <a:chExt cx="3072" cy="774"/>
            </a:xfr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grpSpPr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2334" y="1228"/>
                <a:ext cx="3072" cy="774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FFCC99"/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dirty="0">
                  <a:cs typeface="+mn-cs"/>
                </a:endParaRP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2334" y="1515"/>
                <a:ext cx="170" cy="187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0" name="กล่องข้อความ 9"/>
            <p:cNvSpPr txBox="1"/>
            <p:nvPr/>
          </p:nvSpPr>
          <p:spPr>
            <a:xfrm>
              <a:off x="1257420" y="2075881"/>
              <a:ext cx="7360838" cy="99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dirty="0" smtClean="0">
                  <a:solidFill>
                    <a:srgbClr val="CC33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การดำเนินงานเกี่ยวกับการพัฒนาสู่นานาชาติ มหาวิทยาลัยสนับสนุนงบประมาณการพัฒนาด้านกายภาพที่เกี่ยวข้อง ในส่วนของกิจกรรม         ที่จะสนับสนุนให้นิสิตและบุคลากร ให้ส่วนงานสนับสนุนงบประมาณในการดำเนินการ</a:t>
              </a:r>
              <a:endParaRPr lang="th-TH" sz="2800" b="1" dirty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70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899592" y="764704"/>
            <a:ext cx="5400600" cy="1322595"/>
            <a:chOff x="899592" y="764704"/>
            <a:chExt cx="5400600" cy="1322595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2637227" y="1165232"/>
              <a:ext cx="3662965" cy="922067"/>
              <a:chOff x="2509057" y="1141851"/>
              <a:chExt cx="4148617" cy="1026210"/>
            </a:xfrm>
          </p:grpSpPr>
          <p:sp>
            <p:nvSpPr>
              <p:cNvPr id="6" name="กล่องข้อความ 5"/>
              <p:cNvSpPr txBox="1"/>
              <p:nvPr/>
            </p:nvSpPr>
            <p:spPr>
              <a:xfrm>
                <a:off x="2509057" y="1141851"/>
                <a:ext cx="4148617" cy="102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การก่อหนี้ผูกพัน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7" name="ลูกศรเชื่อมต่อแบบตรง 6"/>
              <p:cNvCxnSpPr/>
              <p:nvPr/>
            </p:nvCxnSpPr>
            <p:spPr>
              <a:xfrm>
                <a:off x="2641482" y="2058482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764704"/>
              <a:ext cx="1737635" cy="1322595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/>
        </p:nvGrpSpPr>
        <p:grpSpPr>
          <a:xfrm>
            <a:off x="539552" y="2179569"/>
            <a:ext cx="2739714" cy="3193648"/>
            <a:chOff x="539552" y="2179569"/>
            <a:chExt cx="2739714" cy="3193648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646651" y="2348881"/>
              <a:ext cx="2632615" cy="3024336"/>
            </a:xfrm>
            <a:prstGeom prst="roundRect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กล่องข้อความ 39"/>
            <p:cNvSpPr txBox="1"/>
            <p:nvPr/>
          </p:nvSpPr>
          <p:spPr>
            <a:xfrm>
              <a:off x="755576" y="3147963"/>
              <a:ext cx="2376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รายการงบลงทุนที่มีวงเงินต่อรายการไม่เกิน 2 ล้านบาท เบิกจ่ายให้แล้วเสร็จภายในเดือนธันวาคม 2561</a:t>
              </a:r>
              <a:endParaRPr lang="th-TH" sz="2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6" name="รูปภาพ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79569"/>
              <a:ext cx="1013670" cy="695656"/>
            </a:xfrm>
            <a:prstGeom prst="rect">
              <a:avLst/>
            </a:prstGeom>
          </p:spPr>
        </p:pic>
      </p:grpSp>
      <p:grpSp>
        <p:nvGrpSpPr>
          <p:cNvPr id="55" name="กลุ่ม 54"/>
          <p:cNvGrpSpPr/>
          <p:nvPr/>
        </p:nvGrpSpPr>
        <p:grpSpPr>
          <a:xfrm>
            <a:off x="3387240" y="2139999"/>
            <a:ext cx="2734637" cy="3233218"/>
            <a:chOff x="3387240" y="2139999"/>
            <a:chExt cx="2734637" cy="3233218"/>
          </a:xfrm>
        </p:grpSpPr>
        <p:sp>
          <p:nvSpPr>
            <p:cNvPr id="44" name="สี่เหลี่ยมผืนผ้ามุมมน 43"/>
            <p:cNvSpPr/>
            <p:nvPr/>
          </p:nvSpPr>
          <p:spPr>
            <a:xfrm>
              <a:off x="3489262" y="2348881"/>
              <a:ext cx="2632615" cy="302433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240" y="2139999"/>
              <a:ext cx="1013670" cy="695656"/>
            </a:xfrm>
            <a:prstGeom prst="rect">
              <a:avLst/>
            </a:prstGeom>
          </p:spPr>
        </p:pic>
        <p:sp>
          <p:nvSpPr>
            <p:cNvPr id="52" name="กล่องข้อความ 51"/>
            <p:cNvSpPr txBox="1"/>
            <p:nvPr/>
          </p:nvSpPr>
          <p:spPr>
            <a:xfrm>
              <a:off x="3617437" y="3146192"/>
              <a:ext cx="23762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รายการลงทุนที่มีวงเงินต่อรายการเกิน 2 ล้านบาท จะต้องลงนามในสัญญาให้แล้วเสร็จภายในเดือนธันวาคม 2561 และเบิกจ่ายให้แล้วเสร็จภายในเดือนมีนาคม 2562</a:t>
              </a:r>
              <a:endPara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6256967" y="2179569"/>
            <a:ext cx="2707521" cy="3193648"/>
            <a:chOff x="6256967" y="2179569"/>
            <a:chExt cx="2707521" cy="3193648"/>
          </a:xfrm>
        </p:grpSpPr>
        <p:sp>
          <p:nvSpPr>
            <p:cNvPr id="45" name="สี่เหลี่ยมผืนผ้ามุมมน 44"/>
            <p:cNvSpPr/>
            <p:nvPr/>
          </p:nvSpPr>
          <p:spPr>
            <a:xfrm>
              <a:off x="6331873" y="2348881"/>
              <a:ext cx="2632615" cy="3024336"/>
            </a:xfrm>
            <a:prstGeom prst="roundRect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0" name="รูปภาพ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67" y="2179569"/>
              <a:ext cx="1013670" cy="695656"/>
            </a:xfrm>
            <a:prstGeom prst="rect">
              <a:avLst/>
            </a:prstGeom>
          </p:spPr>
        </p:pic>
        <p:sp>
          <p:nvSpPr>
            <p:cNvPr id="53" name="กล่องข้อความ 52"/>
            <p:cNvSpPr txBox="1"/>
            <p:nvPr/>
          </p:nvSpPr>
          <p:spPr>
            <a:xfrm>
              <a:off x="6460048" y="3146192"/>
              <a:ext cx="23762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รายการสิ่งก่อสร้างผูกพัน จะต้องลงนามให้แล้วเสร็จภายในเดือนธันวาคม 2561 และเบิกจ่ายให้เป็นไปตามงวดงานในสัญญา</a:t>
              </a:r>
              <a:endParaRPr lang="th-TH" sz="2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29088" y="1052736"/>
            <a:ext cx="8784976" cy="186435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57080" y="120008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แนวทางการจัดทำแผนการปฏิบัติงานและแผนการใช้จ่ายงบประมาณ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และการจัดสรรงบประมาณรายจ่ายประจำปี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2562 (ว 134)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55576" y="335699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เป้าหมายการเบิกจ่ายงบประมาณรายจ่ายประจำปีงบประมาณ พ.ศ. 2562</a:t>
            </a:r>
            <a:endParaRPr lang="th-TH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65357"/>
              </p:ext>
            </p:extLst>
          </p:nvPr>
        </p:nvGraphicFramePr>
        <p:xfrm>
          <a:off x="778737" y="3823221"/>
          <a:ext cx="76328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080120"/>
                <a:gridCol w="1152128"/>
                <a:gridCol w="1152128"/>
                <a:gridCol w="1080120"/>
                <a:gridCol w="1080121"/>
              </a:tblGrid>
              <a:tr h="14595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ประมาณการรายจ่าย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</a:t>
                      </a:r>
                      <a:r>
                        <a:rPr lang="th-TH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2561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64408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 (ร้อยละ)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30.29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21.71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5167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รายจ่ายประจำ (ร้อยละ)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98.36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21.36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4595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 (ร้อยละ)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21.11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22.89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331640" y="1370290"/>
            <a:ext cx="7272808" cy="1536268"/>
            <a:chOff x="1331640" y="1370290"/>
            <a:chExt cx="7272808" cy="15362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331640" y="1370290"/>
              <a:ext cx="7272808" cy="153626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619672" y="1757141"/>
              <a:ext cx="864096" cy="762566"/>
              <a:chOff x="5088" y="240"/>
              <a:chExt cx="384" cy="384"/>
            </a:xfrm>
          </p:grpSpPr>
          <p:sp>
            <p:nvSpPr>
              <p:cNvPr id="9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7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8" name="กล่องข้อความ 7"/>
            <p:cNvSpPr txBox="1"/>
            <p:nvPr/>
          </p:nvSpPr>
          <p:spPr>
            <a:xfrm>
              <a:off x="2166093" y="1583456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แผนการใช้จ่ายงบประมาณ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126667"/>
            <a:ext cx="3168352" cy="31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กลุ่ม 34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8" name="กล่องข้อความ 7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9" name="ลูกศรเชื่อมต่อแบบตรง 8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00044"/>
              </p:ext>
            </p:extLst>
          </p:nvPr>
        </p:nvGraphicFramePr>
        <p:xfrm>
          <a:off x="971600" y="2924944"/>
          <a:ext cx="7920882" cy="293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18,925,100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18,658,100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18,736,700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18,803,800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75,123,700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67,879,500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60,899,700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60,140,300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63,440,800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252,360,300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139,217,200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185,242,200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195,261,600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191,761,900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711,482,900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705,490,000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40,422,200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47,749,200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58,021,100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851,682,500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7,719,600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7,254,700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7,023,500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10,757,100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32,754,900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939,231,400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312,476,900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328,911,300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342,784,700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1,923,404,300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48.83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16.25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17.10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17.82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619672" y="2219933"/>
            <a:ext cx="864096" cy="455533"/>
            <a:chOff x="5088" y="240"/>
            <a:chExt cx="384" cy="384"/>
          </a:xfrm>
        </p:grpSpPr>
        <p:sp>
          <p:nvSpPr>
            <p:cNvPr id="25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34" name="กล่องข้อความ 33"/>
          <p:cNvSpPr txBox="1"/>
          <p:nvPr/>
        </p:nvSpPr>
        <p:spPr>
          <a:xfrm>
            <a:off x="1677137" y="21460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21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กล่องข้อความ 11"/>
          <p:cNvSpPr txBox="1"/>
          <p:nvPr/>
        </p:nvSpPr>
        <p:spPr>
          <a:xfrm>
            <a:off x="1762596" y="211881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แผนภูมิ 14"/>
          <p:cNvGraphicFramePr/>
          <p:nvPr>
            <p:extLst>
              <p:ext uri="{D42A27DB-BD31-4B8C-83A1-F6EECF244321}">
                <p14:modId xmlns:p14="http://schemas.microsoft.com/office/powerpoint/2010/main" val="1215593921"/>
              </p:ext>
            </p:extLst>
          </p:nvPr>
        </p:nvGraphicFramePr>
        <p:xfrm>
          <a:off x="1953312" y="2924944"/>
          <a:ext cx="631462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2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64387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5,362,300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21,481,300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5,362,300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21,481,300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25.01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25.01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25.01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24.96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754925" y="20653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5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315413491"/>
              </p:ext>
            </p:extLst>
          </p:nvPr>
        </p:nvGraphicFramePr>
        <p:xfrm>
          <a:off x="1694348" y="2924944"/>
          <a:ext cx="662206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762596" y="1964277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8" name="กลุ่ม 7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9" name="กล่องข้อความ 8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0" name="ลูกศรเชื่อมต่อแบบตรง 9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1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4,681,500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4,681,500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4,681,200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4,683,000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18,727,200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21,902,300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9,241,300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8,272,600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6,268,900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45,685,100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130,825,800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167,236,400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188,155,800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129,621,700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615,839,700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676,350,600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7,853,000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9,393,000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6,008,200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669,604,800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833,760,200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189,012,200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210,502,600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146,581,800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1,379,856,800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60.42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13.70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15.26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10.62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677137" y="21460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6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640319" y="913958"/>
            <a:ext cx="7810385" cy="1107996"/>
            <a:chOff x="640319" y="913958"/>
            <a:chExt cx="7810385" cy="1107996"/>
          </a:xfrm>
        </p:grpSpPr>
        <p:sp>
          <p:nvSpPr>
            <p:cNvPr id="4" name="กล่องข้อความ 3"/>
            <p:cNvSpPr txBox="1"/>
            <p:nvPr/>
          </p:nvSpPr>
          <p:spPr>
            <a:xfrm>
              <a:off x="1475656" y="913958"/>
              <a:ext cx="6975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ผลการใช้จ่ายงบประมาณ ประจำปีงบประมาณ พ.ศ. 2561</a:t>
              </a:r>
              <a:endPara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" name="ลูกศรเชื่อมต่อแบบตรง 4"/>
            <p:cNvCxnSpPr/>
            <p:nvPr/>
          </p:nvCxnSpPr>
          <p:spPr>
            <a:xfrm>
              <a:off x="1720438" y="1710756"/>
              <a:ext cx="6667986" cy="12263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4" t="-3330" r="11906" b="3330"/>
            <a:stretch/>
          </p:blipFill>
          <p:spPr>
            <a:xfrm>
              <a:off x="640319" y="934961"/>
              <a:ext cx="1080119" cy="788058"/>
            </a:xfrm>
            <a:prstGeom prst="rect">
              <a:avLst/>
            </a:prstGeom>
          </p:spPr>
        </p:pic>
      </p:grpSp>
      <p:sp>
        <p:nvSpPr>
          <p:cNvPr id="11" name="กล่องข้อความ 10"/>
          <p:cNvSpPr txBox="1"/>
          <p:nvPr/>
        </p:nvSpPr>
        <p:spPr>
          <a:xfrm>
            <a:off x="2277473" y="1931306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งบประมาณมหาวิทยาลัยทักษิณ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40376"/>
              </p:ext>
            </p:extLst>
          </p:nvPr>
        </p:nvGraphicFramePr>
        <p:xfrm>
          <a:off x="1175814" y="2762302"/>
          <a:ext cx="7428636" cy="244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38"/>
                <a:gridCol w="1584176"/>
                <a:gridCol w="1584176"/>
                <a:gridCol w="1296146"/>
              </a:tblGrid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แหล่งงบประมาณ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99148">
                <a:tc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sz="20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</a:t>
                      </a:r>
                      <a:endParaRPr lang="th-TH" sz="20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44466">
                <a:tc>
                  <a:txBody>
                    <a:bodyPr/>
                    <a:lstStyle/>
                    <a:p>
                      <a:pPr algn="l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งบประมาณเงินแผ่นดิน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,949,600.00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18,394,676.78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76.81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งบประมาณเงินอุดหนุนจากรัฐบาล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1,289,017,800.00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1,243,436,196.25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96.46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งบประมาณเงินรายได้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474,718,943.56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363,999,485.82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76.68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รวมงบประมาณมหาวิทยาลัยทักษิณ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1,787,686,343.56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1,625,830,358.85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90.95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5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กล่องข้อความ 8"/>
          <p:cNvSpPr txBox="1"/>
          <p:nvPr/>
        </p:nvSpPr>
        <p:spPr>
          <a:xfrm>
            <a:off x="1905107" y="2118819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3877901334"/>
              </p:ext>
            </p:extLst>
          </p:nvPr>
        </p:nvGraphicFramePr>
        <p:xfrm>
          <a:off x="1694348" y="2972197"/>
          <a:ext cx="662206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72723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8,870,600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8,603,600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8,682,500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8,758,500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34,915,200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45,977,200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51,658,400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51,867,700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57,171,900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206,675,200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8,391,400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18,005,800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7,105,800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62,140,200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95,643,200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29,139,400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32,569,200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38,356,200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52,012,900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152,077,700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7,719,600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7,254,700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7,023,500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10,757,100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32,754,900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100,098,200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118,091,700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113,035,700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190,840,600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522,066,200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19.17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22.62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21.65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36.55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547664" y="211881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3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กล่องข้อความ 8"/>
          <p:cNvSpPr txBox="1"/>
          <p:nvPr/>
        </p:nvSpPr>
        <p:spPr>
          <a:xfrm>
            <a:off x="1879614" y="2093279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1483869141"/>
              </p:ext>
            </p:extLst>
          </p:nvPr>
        </p:nvGraphicFramePr>
        <p:xfrm>
          <a:off x="1762596" y="2897534"/>
          <a:ext cx="6913860" cy="345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331640" y="1196752"/>
            <a:ext cx="7272808" cy="1967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668398"/>
            <a:ext cx="995390" cy="1024199"/>
            <a:chOff x="5088" y="240"/>
            <a:chExt cx="384" cy="384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0" name="กล่องข้อความ 9"/>
          <p:cNvSpPr txBox="1"/>
          <p:nvPr/>
        </p:nvSpPr>
        <p:spPr>
          <a:xfrm>
            <a:off x="2166093" y="140991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แนวทางการติดตามและการรายงานผล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การใช้จ่ายงบประมาณ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4487540" cy="29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685999" y="932777"/>
            <a:ext cx="7206351" cy="2204864"/>
            <a:chOff x="819365" y="910564"/>
            <a:chExt cx="7206351" cy="2204864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1619672" y="910564"/>
              <a:ext cx="6406044" cy="2204864"/>
              <a:chOff x="2590742" y="1437578"/>
              <a:chExt cx="4569716" cy="2049710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204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</a:t>
                </a:r>
                <a:endParaRPr lang="th-TH" sz="4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874118" y="1970704"/>
            <a:ext cx="7630418" cy="1816929"/>
            <a:chOff x="646651" y="2348881"/>
            <a:chExt cx="2632615" cy="3979907"/>
          </a:xfrm>
        </p:grpSpPr>
        <p:sp>
          <p:nvSpPr>
            <p:cNvPr id="19" name="สี่เหลี่ยมผืนผ้ามุมมน 18"/>
            <p:cNvSpPr/>
            <p:nvPr/>
          </p:nvSpPr>
          <p:spPr>
            <a:xfrm>
              <a:off x="646651" y="2348881"/>
              <a:ext cx="2632615" cy="3024336"/>
            </a:xfrm>
            <a:prstGeom prst="round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710221" y="2590519"/>
              <a:ext cx="2431689" cy="373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ฝ่ายแผนงานจะมีการติดตามผลการดำเนินงานและผลการใช้จ่ายงบประมาณ ประจำปีงบประมาณ พ.ศ. 2562 ทุกเดือน ทั้งนี้ทุกหน่วยงานจะต้องมีการตรวจสอบสถานะทางการเงินของตนเองทุกเดือน</a:t>
              </a:r>
              <a:endParaRPr lang="th-TH" sz="24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2" name="กลุ่ม 31"/>
          <p:cNvGrpSpPr/>
          <p:nvPr/>
        </p:nvGrpSpPr>
        <p:grpSpPr>
          <a:xfrm>
            <a:off x="869381" y="3451665"/>
            <a:ext cx="7615656" cy="1447805"/>
            <a:chOff x="639924" y="1994758"/>
            <a:chExt cx="2627522" cy="4509000"/>
          </a:xfrm>
        </p:grpSpPr>
        <p:sp>
          <p:nvSpPr>
            <p:cNvPr id="33" name="สี่เหลี่ยมผืนผ้ามุมมน 32"/>
            <p:cNvSpPr/>
            <p:nvPr/>
          </p:nvSpPr>
          <p:spPr>
            <a:xfrm>
              <a:off x="639924" y="1994758"/>
              <a:ext cx="2627522" cy="4509000"/>
            </a:xfrm>
            <a:prstGeom prst="round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กล่องข้อความ 33"/>
            <p:cNvSpPr txBox="1"/>
            <p:nvPr/>
          </p:nvSpPr>
          <p:spPr>
            <a:xfrm>
              <a:off x="705128" y="2380121"/>
              <a:ext cx="2431689" cy="373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คณะ/หน่วยงาน ต้องรายงาน แผน-ผล การใช้จ่ายงบประมาณ ระบุสาเหตุ/ปัญหา/อุปสรรค ที่ทำให้การเบิกจ่ายงบประมาณไม่เป็นไปตามแผน ต่อฝ่ายแผนงาน       ทุก</a:t>
              </a:r>
              <a:r>
                <a:rPr lang="th-TH" sz="2400" b="1" dirty="0" err="1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r>
                <a:rPr lang="th-TH" sz="2400" b="1" dirty="0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โดยส่งรายงานมายังฝ่ายแผนงาน ภายใน 15 วัน หลังสิ้น</a:t>
              </a:r>
              <a:r>
                <a:rPr lang="th-TH" sz="2400" b="1" dirty="0" err="1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endPara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869381" y="4999745"/>
            <a:ext cx="7615656" cy="1323995"/>
            <a:chOff x="646651" y="2348881"/>
            <a:chExt cx="2627522" cy="4582634"/>
          </a:xfrm>
        </p:grpSpPr>
        <p:sp>
          <p:nvSpPr>
            <p:cNvPr id="36" name="สี่เหลี่ยมผืนผ้ามุมมน 35"/>
            <p:cNvSpPr/>
            <p:nvPr/>
          </p:nvSpPr>
          <p:spPr>
            <a:xfrm>
              <a:off x="646651" y="2348881"/>
              <a:ext cx="2627522" cy="4509000"/>
            </a:xfrm>
            <a:prstGeom prst="roundRect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กล่องข้อความ 36"/>
            <p:cNvSpPr txBox="1"/>
            <p:nvPr/>
          </p:nvSpPr>
          <p:spPr>
            <a:xfrm>
              <a:off x="705128" y="2776916"/>
              <a:ext cx="2431689" cy="4154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กรณีการโอนเปลี่ยนแปลงหมวดเงินให้หน่วยงานดำเนินการปรับปรุงแผนการปฏิบัติงานและแผนงบประมาณ และจัดส่งฝ่ายแผนงานเพื่อดำเนินการในส่วนที่เกี่ยวข้องต่อไป</a:t>
              </a:r>
              <a:endParaRPr lang="th-TH" sz="24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2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85999" y="932776"/>
            <a:ext cx="7846441" cy="1107996"/>
            <a:chOff x="819365" y="910563"/>
            <a:chExt cx="7206351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619672" y="910563"/>
              <a:ext cx="6406044" cy="1107996"/>
              <a:chOff x="2590742" y="1437578"/>
              <a:chExt cx="4569716" cy="1030028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10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 </a:t>
                </a:r>
                <a:r>
                  <a:rPr lang="th-TH" sz="3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sp>
        <p:nvSpPr>
          <p:cNvPr id="9" name="กล่องข้อความ 8"/>
          <p:cNvSpPr txBox="1"/>
          <p:nvPr/>
        </p:nvSpPr>
        <p:spPr>
          <a:xfrm>
            <a:off x="712755" y="207839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ฝ่ายแผนงานประมวลและสรุปผลการใช้จ่ายงบประมาณ </a:t>
            </a:r>
          </a:p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r>
              <a:rPr lang="th-T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เพื่อเสนอต่อ.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971600" y="3462658"/>
            <a:ext cx="3816424" cy="703237"/>
            <a:chOff x="1115616" y="3589859"/>
            <a:chExt cx="3816424" cy="703237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1115616" y="3589859"/>
              <a:ext cx="310805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ลูกศรเชื่อมต่อแบบตรง 13"/>
            <p:cNvCxnSpPr/>
            <p:nvPr/>
          </p:nvCxnSpPr>
          <p:spPr>
            <a:xfrm>
              <a:off x="4223666" y="3589859"/>
              <a:ext cx="708374" cy="70323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6"/>
          <p:cNvSpPr>
            <a:spLocks noChangeArrowheads="1"/>
          </p:cNvSpPr>
          <p:nvPr/>
        </p:nvSpPr>
        <p:spPr bwMode="gray">
          <a:xfrm>
            <a:off x="1199550" y="3814276"/>
            <a:ext cx="2148314" cy="2062996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019530" y="4430275"/>
            <a:ext cx="250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คณะกรรมการการเงิน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และทรัพย์สิน</a:t>
            </a:r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gray">
          <a:xfrm>
            <a:off x="4938505" y="2132856"/>
            <a:ext cx="2877059" cy="273630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5015377" y="2831015"/>
            <a:ext cx="2726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CC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คณะกรรมการติดตามตรวจสอบและประเมินผลงานมหาวิทยาลัยทักษิณ</a:t>
            </a:r>
            <a:endParaRPr lang="th-TH" sz="2800" b="1" dirty="0">
              <a:solidFill>
                <a:srgbClr val="CC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gray">
          <a:xfrm>
            <a:off x="4228720" y="4795004"/>
            <a:ext cx="2071472" cy="1874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3995936" y="5368431"/>
            <a:ext cx="250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วาระการประชุมสภามหาวิทยาลัย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3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755576" y="913153"/>
            <a:ext cx="7846441" cy="1107996"/>
            <a:chOff x="819365" y="910563"/>
            <a:chExt cx="7206351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619672" y="910563"/>
              <a:ext cx="6406044" cy="1107996"/>
              <a:chOff x="2590742" y="1437578"/>
              <a:chExt cx="4569716" cy="1030028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10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 </a:t>
                </a:r>
                <a:r>
                  <a:rPr lang="th-TH" sz="3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755576" y="1938086"/>
            <a:ext cx="4608512" cy="575177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971600" y="199004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เอกสารประกอบการติดตามและรายงานผล</a:t>
            </a:r>
            <a:endParaRPr lang="th-TH" sz="28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55576" y="256522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แบบฟอร์มสำหรับหน่วยงานรายงาน แผน-ผล การใช้จ่ายงบประมาณ ราย</a:t>
            </a:r>
            <a:r>
              <a:rPr lang="th-TH" sz="2400" b="1" dirty="0" err="1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ใช้รูปแบบตามรายงานโปรแกรมระบบบริหารงบประมาณ (</a:t>
            </a:r>
            <a:r>
              <a:rPr lang="en-US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M/S Access)</a:t>
            </a:r>
            <a:endParaRPr lang="th-TH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5397" t="21043" r="4989" b="12319"/>
          <a:stretch/>
        </p:blipFill>
        <p:spPr>
          <a:xfrm>
            <a:off x="1131898" y="3396218"/>
            <a:ext cx="7470119" cy="342005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22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31640" y="1052736"/>
            <a:ext cx="7056784" cy="1495845"/>
            <a:chOff x="1439652" y="1208531"/>
            <a:chExt cx="7056784" cy="1495845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1439652" y="1208531"/>
              <a:ext cx="7056784" cy="149584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678496" y="1590807"/>
              <a:ext cx="864096" cy="768149"/>
              <a:chOff x="5088" y="240"/>
              <a:chExt cx="384" cy="384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7" name="กล่องข้อความ 6"/>
            <p:cNvSpPr txBox="1"/>
            <p:nvPr/>
          </p:nvSpPr>
          <p:spPr>
            <a:xfrm>
              <a:off x="2218556" y="1356288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ปฏิทินการดำเนินงาน 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25047"/>
              </p:ext>
            </p:extLst>
          </p:nvPr>
        </p:nvGraphicFramePr>
        <p:xfrm>
          <a:off x="323528" y="3294561"/>
          <a:ext cx="8669220" cy="286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04056"/>
                <a:gridCol w="504056"/>
                <a:gridCol w="432048"/>
                <a:gridCol w="432048"/>
                <a:gridCol w="432048"/>
                <a:gridCol w="432048"/>
                <a:gridCol w="504056"/>
                <a:gridCol w="432048"/>
                <a:gridCol w="432048"/>
                <a:gridCol w="504056"/>
                <a:gridCol w="432048"/>
                <a:gridCol w="432048"/>
                <a:gridCol w="460308"/>
              </a:tblGrid>
              <a:tr h="37460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.ศ. 2561 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 2562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4602"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th-TH" sz="14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4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อนุมัติงบประมาณ ปีงบประมาณ พ.ศ. 2562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4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</a:t>
                      </a:r>
                      <a:r>
                        <a:rPr lang="th-TH" sz="1600" baseline="0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1/2562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87301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</a:t>
                      </a:r>
                      <a:r>
                        <a:rPr lang="th-TH" sz="1600" baseline="0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2/2562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87301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</a:t>
                      </a:r>
                      <a:r>
                        <a:rPr lang="th-TH" sz="1600" baseline="0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3/2562</a:t>
                      </a:r>
                      <a:endParaRPr lang="th-TH" sz="1600" dirty="0" smtClean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ลูกศรเชื่อมต่อแบบตรง 2"/>
          <p:cNvCxnSpPr/>
          <p:nvPr/>
        </p:nvCxnSpPr>
        <p:spPr>
          <a:xfrm>
            <a:off x="3347864" y="4221088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4932040" y="4653136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6324142" y="5229200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7668344" y="587727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กล่องข้อความ 20"/>
          <p:cNvSpPr txBox="1"/>
          <p:nvPr/>
        </p:nvSpPr>
        <p:spPr>
          <a:xfrm>
            <a:off x="590182" y="2730630"/>
            <a:ext cx="58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ปีงบประมาณ พ.ศ. 2562</a:t>
            </a:r>
          </a:p>
        </p:txBody>
      </p:sp>
    </p:spTree>
    <p:extLst>
      <p:ext uri="{BB962C8B-B14F-4D97-AF65-F5344CB8AC3E}">
        <p14:creationId xmlns:p14="http://schemas.microsoft.com/office/powerpoint/2010/main" val="1891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611560" y="1196752"/>
            <a:ext cx="58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ปฏิทินการจัดทำงบประมาณ ปีงบประมาณ พ.ศ. 2562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1255"/>
              </p:ext>
            </p:extLst>
          </p:nvPr>
        </p:nvGraphicFramePr>
        <p:xfrm>
          <a:off x="251520" y="1772816"/>
          <a:ext cx="8568951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504056"/>
                <a:gridCol w="432048"/>
                <a:gridCol w="432048"/>
                <a:gridCol w="504056"/>
                <a:gridCol w="432048"/>
                <a:gridCol w="504056"/>
                <a:gridCol w="432048"/>
                <a:gridCol w="432048"/>
                <a:gridCol w="432048"/>
                <a:gridCol w="504056"/>
                <a:gridCol w="504056"/>
                <a:gridCol w="432048"/>
                <a:gridCol w="57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 2561 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</a:t>
                      </a:r>
                      <a:r>
                        <a:rPr lang="th-TH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2562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th-TH" sz="14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จัดอบรมคำของบ</a:t>
                      </a:r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ลงทุน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 จัดทำรายงาน</a:t>
                      </a:r>
                    </a:p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</a:t>
                      </a:r>
                      <a:r>
                        <a:rPr lang="th-TH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ของบ</a:t>
                      </a:r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ลงทุน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จัดทำค่าใช้จ่าย</a:t>
                      </a:r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ส่วนรวม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จัดอบรมคำของบดำเนินการ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และแผนการใช้จ่าย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จัดทำรายงาน</a:t>
                      </a:r>
                    </a:p>
                    <a:p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คำขอ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งบดำเนินการ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 จัดทำแผนการใช้จ่าย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ลูกศรเชื่อมต่อแบบตรง 10"/>
          <p:cNvCxnSpPr/>
          <p:nvPr/>
        </p:nvCxnSpPr>
        <p:spPr>
          <a:xfrm>
            <a:off x="3635896" y="263691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635896" y="3068960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5940152" y="3645024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6414955" y="407707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383106" y="4797152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8316416" y="5517232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439652" y="1208531"/>
            <a:ext cx="7056784" cy="1495845"/>
            <a:chOff x="1439652" y="1208531"/>
            <a:chExt cx="7056784" cy="1495845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1439652" y="1208531"/>
              <a:ext cx="7056784" cy="149584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678496" y="1590807"/>
              <a:ext cx="864096" cy="768149"/>
              <a:chOff x="5088" y="240"/>
              <a:chExt cx="384" cy="384"/>
            </a:xfrm>
          </p:grpSpPr>
          <p:sp>
            <p:nvSpPr>
              <p:cNvPr id="6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7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8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5" name="กล่องข้อความ 14"/>
            <p:cNvSpPr txBox="1"/>
            <p:nvPr/>
          </p:nvSpPr>
          <p:spPr>
            <a:xfrm>
              <a:off x="1920935" y="1513217"/>
              <a:ext cx="6264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ร่วมแลกเปลี่ยนเรียนรู้</a:t>
              </a:r>
              <a:endPara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0" y="3009062"/>
            <a:ext cx="5197202" cy="34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312695" y="1844824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3150533545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กลุ่ม 19"/>
          <p:cNvGrpSpPr/>
          <p:nvPr/>
        </p:nvGrpSpPr>
        <p:grpSpPr>
          <a:xfrm>
            <a:off x="640319" y="750743"/>
            <a:ext cx="8302748" cy="1107996"/>
            <a:chOff x="640319" y="750743"/>
            <a:chExt cx="8302748" cy="110799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5" name="กล่องข้อความ 4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6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12" name="กล่องข้อความ 11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กล่องข้อความ 13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30814"/>
              </p:ext>
            </p:extLst>
          </p:nvPr>
        </p:nvGraphicFramePr>
        <p:xfrm>
          <a:off x="640319" y="2618805"/>
          <a:ext cx="8396178" cy="189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4"/>
                <a:gridCol w="1199454"/>
                <a:gridCol w="1199454"/>
                <a:gridCol w="1199454"/>
                <a:gridCol w="1199454"/>
                <a:gridCol w="1199454"/>
                <a:gridCol w="1199454"/>
              </a:tblGrid>
              <a:tr h="415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23,949,600.00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23,949,600.00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18,394,676.78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18,394,676.78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125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(การใช้จ่าย)</a:t>
                      </a:r>
                      <a:endParaRPr lang="th-TH" sz="18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76.81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76.81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312695" y="1844824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1817427016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กลุ่ม 19"/>
          <p:cNvGrpSpPr/>
          <p:nvPr/>
        </p:nvGrpSpPr>
        <p:grpSpPr>
          <a:xfrm>
            <a:off x="640319" y="750743"/>
            <a:ext cx="8302748" cy="1107996"/>
            <a:chOff x="640319" y="750743"/>
            <a:chExt cx="8302748" cy="110799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5" name="กล่องข้อความ 4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12" name="กล่องข้อความ 11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กล่องข้อความ 13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13296"/>
              </p:ext>
            </p:extLst>
          </p:nvPr>
        </p:nvGraphicFramePr>
        <p:xfrm>
          <a:off x="640319" y="2618805"/>
          <a:ext cx="8396178" cy="189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4"/>
                <a:gridCol w="1199454"/>
                <a:gridCol w="1199454"/>
                <a:gridCol w="1199454"/>
                <a:gridCol w="1199454"/>
                <a:gridCol w="1199454"/>
                <a:gridCol w="1199454"/>
              </a:tblGrid>
              <a:tr h="415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24,508,370.00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45,917,294.90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528,903,427.00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684,771,072.10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4,917,636.00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1,289,017,800.00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23,279,796.00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35,034,946.62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509,724,427.00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672,043,260.44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3,353,766.19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1,243,436,196.25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2125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(การใช้จ่าย)</a:t>
                      </a:r>
                      <a:endParaRPr lang="th-TH" sz="18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94.99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76.30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96.37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98.14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68.20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96.46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91861"/>
            <a:ext cx="8135937" cy="69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9" name="กล่องข้อความ 8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762406138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1541</TotalTime>
  <Words>2640</Words>
  <Application>Microsoft Office PowerPoint</Application>
  <PresentationFormat>นำเสนอทางหน้าจอ (4:3)</PresentationFormat>
  <Paragraphs>589</Paragraphs>
  <Slides>49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49</vt:i4>
      </vt:variant>
    </vt:vector>
  </HeadingPairs>
  <TitlesOfParts>
    <vt:vector size="56" baseType="lpstr">
      <vt:lpstr>Angsana New</vt:lpstr>
      <vt:lpstr>Arial</vt:lpstr>
      <vt:lpstr>Calibri</vt:lpstr>
      <vt:lpstr>Cordia New</vt:lpstr>
      <vt:lpstr>FreesiaUPC</vt:lpstr>
      <vt:lpstr>TH SarabunPSK</vt:lpstr>
      <vt:lpstr>นางสาวประพาฬรัตน์  บุญมา 086-0900604</vt:lpstr>
      <vt:lpstr>การประชุม ชี้แจงแนวทางการบริหารงบประมาณรายจ่าย ประจำปีงบประมาณ พ.ศ.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แผนภูมิแสดง ผลการใช้จ่ายงบประมาณเงินอุดหนุนจากรัฐบาล งบประมาณจัดสรร - ผลการใช้จ่ายงบประมาณ</vt:lpstr>
      <vt:lpstr>งานนำเสนอ PowerPoint</vt:lpstr>
      <vt:lpstr>แผนภูมิแสดง ผลการใช้จ่ายงบประมาณเงินรายได้ งบประมาณจัดสรร - ผลการใช้จ่ายงบประมาณ</vt:lpstr>
      <vt:lpstr>กราฟ แสดงผลเปรียบเทียบแผนการใช้จ่ายภาครัฐ - ผลการใช้จ่ายงบประมาณมหาวิทยาลัย ประจำปีงบประมาณ พ.ศ. 2561 จำแนกผลการใช้จ่ายรายไตรมาส</vt:lpstr>
      <vt:lpstr>กราฟ แสดงผลเปรียบเทียบงบประมาณจัดสรร – ผลการใช้จ่ายงบประมาณ งบประมาณภาพรวมมหาวิทยาลัยทักษิณ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งบประมาณเงินแผ่นดิน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งบประมาณเงินอุดหนุนจากรัฐบาล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งบประมาณเงินรายได้ จำแนกตามไตรมาส</vt:lpstr>
      <vt:lpstr>กราฟ แสดงผลเปรียบเทียบงบประมาณจัดสรร – ผลการใช้จ่ายงบประมาณ จำแนกตามหน่วยงานบริหาร</vt:lpstr>
      <vt:lpstr>กราฟ แสดงผลเปรียบเทียบงบประมาณจัดสรร – ผลการใช้จ่ายงบประมาณ จำแนกตามหน่วยงานวิทยาเขต</vt:lpstr>
      <vt:lpstr>กราฟ แสดงผลเปรียบเทียบงบประมาณจัดสรร – ผลการใช้จ่ายงบประมาณ จำแนกตามส่วนงานวิชาการ</vt:lpstr>
      <vt:lpstr>กราฟ แสดงผลเปรียบเทียบงบประมาณจัดสรร – ผลการใช้จ่ายงบประมาณ จำแนกตามส่วนงานอื่น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314</cp:revision>
  <cp:lastPrinted>2018-10-02T08:45:31Z</cp:lastPrinted>
  <dcterms:created xsi:type="dcterms:W3CDTF">2016-05-11T11:01:04Z</dcterms:created>
  <dcterms:modified xsi:type="dcterms:W3CDTF">2018-10-03T08:47:43Z</dcterms:modified>
</cp:coreProperties>
</file>